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2"/>
  </p:notesMasterIdLst>
  <p:sldIdLst>
    <p:sldId id="256" r:id="rId2"/>
    <p:sldId id="259" r:id="rId3"/>
    <p:sldId id="260" r:id="rId4"/>
    <p:sldId id="261" r:id="rId5"/>
    <p:sldId id="262" r:id="rId6"/>
    <p:sldId id="264" r:id="rId7"/>
    <p:sldId id="263" r:id="rId8"/>
    <p:sldId id="265" r:id="rId9"/>
    <p:sldId id="270" r:id="rId10"/>
    <p:sldId id="271" r:id="rId11"/>
    <p:sldId id="272" r:id="rId12"/>
    <p:sldId id="273" r:id="rId13"/>
    <p:sldId id="274" r:id="rId14"/>
    <p:sldId id="275" r:id="rId15"/>
    <p:sldId id="266" r:id="rId16"/>
    <p:sldId id="267" r:id="rId17"/>
    <p:sldId id="268" r:id="rId18"/>
    <p:sldId id="294" r:id="rId19"/>
    <p:sldId id="295" r:id="rId20"/>
    <p:sldId id="297" r:id="rId21"/>
    <p:sldId id="277" r:id="rId22"/>
    <p:sldId id="286" r:id="rId23"/>
    <p:sldId id="283" r:id="rId24"/>
    <p:sldId id="287" r:id="rId25"/>
    <p:sldId id="288" r:id="rId26"/>
    <p:sldId id="296" r:id="rId27"/>
    <p:sldId id="278" r:id="rId28"/>
    <p:sldId id="279" r:id="rId29"/>
    <p:sldId id="298" r:id="rId30"/>
    <p:sldId id="280" r:id="rId31"/>
    <p:sldId id="281" r:id="rId32"/>
    <p:sldId id="299" r:id="rId33"/>
    <p:sldId id="300" r:id="rId34"/>
    <p:sldId id="282" r:id="rId35"/>
    <p:sldId id="289" r:id="rId36"/>
    <p:sldId id="290" r:id="rId37"/>
    <p:sldId id="291" r:id="rId38"/>
    <p:sldId id="292" r:id="rId39"/>
    <p:sldId id="293" r:id="rId40"/>
    <p:sldId id="285" r:id="rId4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15B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8" d="100"/>
          <a:sy n="108" d="100"/>
        </p:scale>
        <p:origin x="-169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EF8589-5A96-4670-8198-A202F710917A}" type="datetimeFigureOut">
              <a:rPr lang="zh-CN" altLang="en-US" smtClean="0"/>
              <a:pPr/>
              <a:t>2018-10-15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860B33-E1DF-4B8F-82BB-B3897159C03C}"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B5860B33-E1DF-4B8F-82BB-B3897159C03C}" type="slidenum">
              <a:rPr lang="zh-CN" altLang="en-US" smtClean="0"/>
              <a:pPr/>
              <a:t>24</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B4A967D-9D25-4B59-9AAB-AD86B688CFB6}" type="slidenum">
              <a:rPr lang="zh-CN" altLang="en-US" smtClean="0"/>
              <a:pPr/>
              <a:t>‹#›</a:t>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469A59C1-0559-4F7D-940E-8D4F8A21540E}" type="datetimeFigureOut">
              <a:rPr lang="zh-CN" altLang="en-US" smtClean="0"/>
              <a:pPr/>
              <a:t>2018-10-15</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469A59C1-0559-4F7D-940E-8D4F8A21540E}" type="datetimeFigureOut">
              <a:rPr lang="zh-CN" altLang="en-US" smtClean="0"/>
              <a:pPr/>
              <a:t>2018-10-15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B4A967D-9D25-4B59-9AAB-AD86B688CFB6}"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469A59C1-0559-4F7D-940E-8D4F8A21540E}" type="datetimeFigureOut">
              <a:rPr lang="zh-CN" altLang="en-US" smtClean="0"/>
              <a:pPr/>
              <a:t>2018-10-15</a:t>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CB4A967D-9D25-4B59-9AAB-AD86B688CFB6}" type="slidenum">
              <a:rPr lang="zh-CN" altLang="en-US" smtClean="0"/>
              <a:pPr/>
              <a:t>‹#›</a:t>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ipe dir="r"/>
  </p:transition>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56792"/>
            <a:ext cx="7772400" cy="2643206"/>
          </a:xfrm>
        </p:spPr>
        <p:txBody>
          <a:bodyPr>
            <a:normAutofit/>
          </a:bodyPr>
          <a:lstStyle/>
          <a:p>
            <a:pPr>
              <a:lnSpc>
                <a:spcPct val="150000"/>
              </a:lnSpc>
            </a:pPr>
            <a:r>
              <a:rPr lang="en-US" altLang="zh-CN" b="1" dirty="0" smtClean="0">
                <a:solidFill>
                  <a:srgbClr val="002060"/>
                </a:solidFill>
                <a:latin typeface="黑体" pitchFamily="49" charset="-122"/>
                <a:ea typeface="黑体" pitchFamily="49" charset="-122"/>
              </a:rPr>
              <a:t>《</a:t>
            </a:r>
            <a:r>
              <a:rPr lang="zh-CN" altLang="en-US" b="1" dirty="0" smtClean="0">
                <a:solidFill>
                  <a:srgbClr val="002060"/>
                </a:solidFill>
                <a:latin typeface="黑体" pitchFamily="49" charset="-122"/>
                <a:ea typeface="黑体" pitchFamily="49" charset="-122"/>
              </a:rPr>
              <a:t>中国共产党纪律处分条例</a:t>
            </a:r>
            <a:r>
              <a:rPr lang="en-US" altLang="zh-CN" b="1" dirty="0" smtClean="0">
                <a:solidFill>
                  <a:srgbClr val="002060"/>
                </a:solidFill>
                <a:latin typeface="黑体" pitchFamily="49" charset="-122"/>
                <a:ea typeface="黑体" pitchFamily="49" charset="-122"/>
              </a:rPr>
              <a:t>》</a:t>
            </a:r>
            <a:br>
              <a:rPr lang="en-US" altLang="zh-CN" b="1" dirty="0" smtClean="0">
                <a:solidFill>
                  <a:srgbClr val="002060"/>
                </a:solidFill>
                <a:latin typeface="黑体" pitchFamily="49" charset="-122"/>
                <a:ea typeface="黑体" pitchFamily="49" charset="-122"/>
              </a:rPr>
            </a:br>
            <a:r>
              <a:rPr lang="zh-CN" altLang="en-US" b="1" dirty="0" smtClean="0">
                <a:solidFill>
                  <a:srgbClr val="002060"/>
                </a:solidFill>
                <a:latin typeface="黑体" pitchFamily="49" charset="-122"/>
                <a:ea typeface="黑体" pitchFamily="49" charset="-122"/>
              </a:rPr>
              <a:t>解  读</a:t>
            </a:r>
            <a:endParaRPr lang="zh-CN" altLang="en-US" b="1" dirty="0">
              <a:solidFill>
                <a:srgbClr val="002060"/>
              </a:solidFill>
              <a:latin typeface="黑体" pitchFamily="49" charset="-122"/>
              <a:ea typeface="黑体" pitchFamily="49" charset="-122"/>
            </a:endParaRPr>
          </a:p>
        </p:txBody>
      </p:sp>
      <p:sp>
        <p:nvSpPr>
          <p:cNvPr id="5" name="内容占位符 2"/>
          <p:cNvSpPr txBox="1">
            <a:spLocks/>
          </p:cNvSpPr>
          <p:nvPr/>
        </p:nvSpPr>
        <p:spPr>
          <a:xfrm>
            <a:off x="457200" y="5157192"/>
            <a:ext cx="8229600" cy="936104"/>
          </a:xfrm>
          <a:prstGeom prst="rect">
            <a:avLst/>
          </a:prstGeom>
        </p:spPr>
        <p:txBody>
          <a:bodyPr vert="horz" rtlCol="0">
            <a:normAutofit/>
          </a:bodyPr>
          <a:lstStyle/>
          <a:p>
            <a:pPr marL="0" marR="0" lvl="0" indent="0" algn="ctr" defTabSz="914400" rtl="0" eaLnBrk="1" fontAlgn="auto" latinLnBrk="0" hangingPunct="1">
              <a:lnSpc>
                <a:spcPct val="150000"/>
              </a:lnSpc>
              <a:spcBef>
                <a:spcPct val="20000"/>
              </a:spcBef>
              <a:spcAft>
                <a:spcPts val="0"/>
              </a:spcAft>
              <a:buClr>
                <a:schemeClr val="tx2"/>
              </a:buClr>
              <a:buSzPct val="50000"/>
              <a:buFont typeface="Wingdings 2"/>
              <a:buNone/>
              <a:tabLst/>
              <a:defRPr/>
            </a:pPr>
            <a:r>
              <a:rPr kumimoji="0" lang="en-US" altLang="zh-CN" sz="3200" b="1" i="0" u="none" strike="noStrike" kern="1200" cap="none" spc="0" normalizeH="0" baseline="0" noProof="0" dirty="0" smtClean="0">
                <a:ln>
                  <a:noFill/>
                </a:ln>
                <a:solidFill>
                  <a:schemeClr val="tx1">
                    <a:tint val="75000"/>
                  </a:schemeClr>
                </a:solidFill>
                <a:effectLst/>
                <a:uLnTx/>
                <a:uFillTx/>
                <a:latin typeface="+mn-lt"/>
                <a:ea typeface="+mn-ea"/>
                <a:cs typeface="+mn-cs"/>
              </a:rPr>
              <a:t>2018</a:t>
            </a:r>
            <a:r>
              <a:rPr lang="en-US" altLang="zh-CN" sz="3200" b="1" dirty="0" smtClean="0">
                <a:solidFill>
                  <a:schemeClr val="tx1">
                    <a:tint val="75000"/>
                  </a:schemeClr>
                </a:solidFill>
              </a:rPr>
              <a:t>-10-10</a:t>
            </a:r>
            <a:endParaRPr kumimoji="0" lang="en-US" altLang="zh-CN" sz="3200" b="1"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
                <a:schemeClr val="tx2"/>
              </a:buClr>
              <a:buSzPct val="50000"/>
              <a:buFont typeface="Wingdings 2"/>
              <a:buNone/>
              <a:tabLst/>
              <a:defRPr/>
            </a:pPr>
            <a:endParaRPr kumimoji="0" lang="en-US" altLang="zh-CN"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
                <a:schemeClr val="tx2"/>
              </a:buClr>
              <a:buSzPct val="50000"/>
              <a:buFont typeface="Wingdings 2"/>
              <a:buNone/>
              <a:tabLst/>
              <a:defRPr/>
            </a:pPr>
            <a:endParaRPr kumimoji="0" lang="en-US" altLang="zh-CN"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
                <a:schemeClr val="tx2"/>
              </a:buClr>
              <a:buSzPct val="50000"/>
              <a:buFont typeface="Wingdings 2"/>
              <a:buNone/>
              <a:tabLst/>
              <a:defRPr/>
            </a:pPr>
            <a:endParaRPr kumimoji="0" lang="zh-CN" altLang="en-US"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两个坚决维护</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lstStyle/>
          <a:p>
            <a:pPr marL="285750" indent="-285750" algn="just" fontAlgn="base">
              <a:lnSpc>
                <a:spcPct val="130000"/>
              </a:lnSpc>
              <a:spcBef>
                <a:spcPct val="0"/>
              </a:spcBef>
              <a:spcAft>
                <a:spcPct val="0"/>
              </a:spcAft>
              <a:buNone/>
            </a:pPr>
            <a:endParaRPr lang="en-US" altLang="zh-CN" sz="2800" dirty="0" smtClean="0">
              <a:latin typeface="宋体"/>
              <a:ea typeface="宋体"/>
            </a:endParaRPr>
          </a:p>
          <a:p>
            <a:pPr marL="285750" indent="-285750" algn="just" fontAlgn="base">
              <a:lnSpc>
                <a:spcPct val="130000"/>
              </a:lnSpc>
              <a:spcBef>
                <a:spcPct val="0"/>
              </a:spcBef>
              <a:spcAft>
                <a:spcPct val="0"/>
              </a:spcAft>
              <a:buNone/>
            </a:pPr>
            <a:r>
              <a:rPr lang="zh-CN" altLang="en-US" sz="2800"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坚决维护习近平总书记党中央的核心、全党的核心地位</a:t>
            </a:r>
            <a:endParaRPr lang="en-US" altLang="zh-CN" sz="2800" b="1" dirty="0" smtClean="0">
              <a:solidFill>
                <a:schemeClr val="tx1">
                  <a:lumMod val="65000"/>
                  <a:lumOff val="35000"/>
                </a:schemeClr>
              </a:solidFill>
              <a:latin typeface="幼圆" pitchFamily="49" charset="-122"/>
              <a:ea typeface="幼圆" pitchFamily="49" charset="-122"/>
            </a:endParaRPr>
          </a:p>
          <a:p>
            <a:pPr marL="285750" indent="-285750" algn="just" fontAlgn="base">
              <a:lnSpc>
                <a:spcPct val="130000"/>
              </a:lnSpc>
              <a:spcBef>
                <a:spcPct val="0"/>
              </a:spcBef>
              <a:spcAft>
                <a:spcPct val="0"/>
              </a:spcAft>
              <a:buNone/>
            </a:pPr>
            <a:endParaRPr lang="zh-CN" altLang="en-US" sz="2800" b="1" dirty="0" smtClean="0">
              <a:solidFill>
                <a:schemeClr val="tx1">
                  <a:lumMod val="65000"/>
                  <a:lumOff val="35000"/>
                </a:schemeClr>
              </a:solidFill>
              <a:latin typeface="幼圆" pitchFamily="49" charset="-122"/>
              <a:ea typeface="幼圆" pitchFamily="49" charset="-122"/>
            </a:endParaRPr>
          </a:p>
          <a:p>
            <a:pPr marL="285750" indent="-285750" algn="just" fontAlgn="base">
              <a:lnSpc>
                <a:spcPct val="130000"/>
              </a:lnSpc>
              <a:spcBef>
                <a:spcPct val="0"/>
              </a:spcBef>
              <a:spcAft>
                <a:spcPct val="0"/>
              </a:spcAft>
              <a:buNone/>
            </a:pPr>
            <a:r>
              <a:rPr lang="zh-CN" altLang="en-US" sz="2800"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坚决维护党中央权威和集中统一领导</a:t>
            </a:r>
          </a:p>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三个重点查处</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lstStyle/>
          <a:p>
            <a:pPr marL="285750" indent="-285750" algn="just" fontAlgn="base">
              <a:lnSpc>
                <a:spcPct val="150000"/>
              </a:lnSpc>
              <a:spcBef>
                <a:spcPct val="0"/>
              </a:spcBef>
              <a:spcAft>
                <a:spcPct val="0"/>
              </a:spcAft>
              <a:buNone/>
            </a:pPr>
            <a:endParaRPr lang="en-US" altLang="zh-CN" sz="2800" dirty="0" smtClean="0">
              <a:latin typeface="宋体"/>
              <a:ea typeface="宋体"/>
            </a:endParaRPr>
          </a:p>
          <a:p>
            <a:pPr marL="285750" indent="-285750" algn="just" fontAlgn="base">
              <a:lnSpc>
                <a:spcPct val="150000"/>
              </a:lnSpc>
              <a:spcBef>
                <a:spcPct val="0"/>
              </a:spcBef>
              <a:spcAft>
                <a:spcPct val="0"/>
              </a:spcAft>
              <a:buNone/>
            </a:pPr>
            <a:r>
              <a:rPr lang="zh-CN" altLang="en-US" sz="2800"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党的十八大以来，不收敛、不收手</a:t>
            </a:r>
            <a:endParaRPr lang="en-US" altLang="zh-CN" sz="2800" b="1" dirty="0" smtClean="0">
              <a:solidFill>
                <a:schemeClr val="tx1">
                  <a:lumMod val="65000"/>
                  <a:lumOff val="35000"/>
                </a:schemeClr>
              </a:solidFill>
              <a:latin typeface="幼圆" pitchFamily="49" charset="-122"/>
              <a:ea typeface="幼圆" pitchFamily="49" charset="-122"/>
            </a:endParaRPr>
          </a:p>
          <a:p>
            <a:pPr marL="285750" indent="-285750" algn="just" fontAlgn="base">
              <a:lnSpc>
                <a:spcPct val="150000"/>
              </a:lnSpc>
              <a:spcBef>
                <a:spcPct val="0"/>
              </a:spcBef>
              <a:spcAft>
                <a:spcPct val="0"/>
              </a:spcAft>
              <a:buNone/>
            </a:pPr>
            <a:r>
              <a:rPr lang="zh-CN" altLang="en-US" sz="2800"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问题线索反映集中、群众反映强烈</a:t>
            </a:r>
            <a:endParaRPr lang="en-US" altLang="zh-CN" sz="2800" b="1" dirty="0" smtClean="0">
              <a:solidFill>
                <a:schemeClr val="tx1">
                  <a:lumMod val="65000"/>
                  <a:lumOff val="35000"/>
                </a:schemeClr>
              </a:solidFill>
              <a:latin typeface="幼圆" pitchFamily="49" charset="-122"/>
              <a:ea typeface="幼圆" pitchFamily="49" charset="-122"/>
            </a:endParaRPr>
          </a:p>
          <a:p>
            <a:pPr marL="285750" indent="-285750" algn="just" fontAlgn="base">
              <a:lnSpc>
                <a:spcPct val="150000"/>
              </a:lnSpc>
              <a:spcBef>
                <a:spcPct val="0"/>
              </a:spcBef>
              <a:spcAft>
                <a:spcPct val="0"/>
              </a:spcAft>
              <a:buNone/>
            </a:pPr>
            <a:r>
              <a:rPr lang="zh-CN" altLang="en-US" sz="2800"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政治问题和经济问题交织</a:t>
            </a:r>
            <a:endParaRPr lang="en-US" altLang="zh-CN" sz="2800" b="1" dirty="0" smtClean="0">
              <a:solidFill>
                <a:schemeClr val="tx1">
                  <a:lumMod val="65000"/>
                  <a:lumOff val="35000"/>
                </a:schemeClr>
              </a:solidFill>
              <a:latin typeface="幼圆" pitchFamily="49" charset="-122"/>
              <a:ea typeface="幼圆" pitchFamily="49" charset="-122"/>
            </a:endParaRPr>
          </a:p>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四个意识</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lstStyle/>
          <a:p>
            <a:pPr marL="285750" indent="-285750" fontAlgn="base">
              <a:lnSpc>
                <a:spcPct val="150000"/>
              </a:lnSpc>
              <a:spcBef>
                <a:spcPct val="0"/>
              </a:spcBef>
              <a:spcAft>
                <a:spcPct val="0"/>
              </a:spcAft>
              <a:buNone/>
            </a:pPr>
            <a:endParaRPr lang="en-US" altLang="zh-CN" sz="2800" dirty="0" smtClean="0">
              <a:latin typeface="宋体"/>
              <a:ea typeface="宋体"/>
            </a:endParaRPr>
          </a:p>
          <a:p>
            <a:pPr marL="285750" indent="-285750" algn="ctr" fontAlgn="base">
              <a:lnSpc>
                <a:spcPct val="150000"/>
              </a:lnSpc>
              <a:spcBef>
                <a:spcPct val="0"/>
              </a:spcBef>
              <a:spcAft>
                <a:spcPct val="0"/>
              </a:spcAft>
              <a:buNone/>
            </a:pPr>
            <a:r>
              <a:rPr lang="zh-CN" altLang="en-US" dirty="0" smtClean="0">
                <a:latin typeface="宋体"/>
                <a:ea typeface="宋体"/>
              </a:rPr>
              <a:t>□</a:t>
            </a:r>
            <a:r>
              <a:rPr lang="zh-CN" altLang="en-US" b="1" dirty="0" smtClean="0">
                <a:solidFill>
                  <a:schemeClr val="tx1">
                    <a:lumMod val="65000"/>
                    <a:lumOff val="35000"/>
                  </a:schemeClr>
                </a:solidFill>
                <a:latin typeface="幼圆" pitchFamily="49" charset="-122"/>
                <a:ea typeface="幼圆" pitchFamily="49" charset="-122"/>
              </a:rPr>
              <a:t>政治意识</a:t>
            </a:r>
            <a:endParaRPr lang="en-US" altLang="zh-CN" b="1" dirty="0" smtClean="0">
              <a:solidFill>
                <a:schemeClr val="tx1">
                  <a:lumMod val="65000"/>
                  <a:lumOff val="35000"/>
                </a:schemeClr>
              </a:solidFill>
              <a:latin typeface="幼圆" pitchFamily="49" charset="-122"/>
              <a:ea typeface="幼圆" pitchFamily="49" charset="-122"/>
            </a:endParaRPr>
          </a:p>
          <a:p>
            <a:pPr marL="285750" indent="-285750" algn="ctr" fontAlgn="base">
              <a:lnSpc>
                <a:spcPct val="150000"/>
              </a:lnSpc>
              <a:spcBef>
                <a:spcPct val="0"/>
              </a:spcBef>
              <a:spcAft>
                <a:spcPct val="0"/>
              </a:spcAft>
              <a:buNone/>
            </a:pPr>
            <a:r>
              <a:rPr lang="zh-CN" altLang="en-US" dirty="0" smtClean="0">
                <a:latin typeface="宋体"/>
                <a:ea typeface="宋体"/>
              </a:rPr>
              <a:t>□</a:t>
            </a:r>
            <a:r>
              <a:rPr lang="zh-CN" altLang="en-US" b="1" dirty="0" smtClean="0">
                <a:solidFill>
                  <a:schemeClr val="tx1">
                    <a:lumMod val="65000"/>
                    <a:lumOff val="35000"/>
                  </a:schemeClr>
                </a:solidFill>
                <a:latin typeface="幼圆" pitchFamily="49" charset="-122"/>
                <a:ea typeface="幼圆" pitchFamily="49" charset="-122"/>
              </a:rPr>
              <a:t>大局意识</a:t>
            </a:r>
            <a:endParaRPr lang="en-US" altLang="zh-CN" b="1" dirty="0" smtClean="0">
              <a:solidFill>
                <a:schemeClr val="tx1">
                  <a:lumMod val="65000"/>
                  <a:lumOff val="35000"/>
                </a:schemeClr>
              </a:solidFill>
              <a:latin typeface="幼圆" pitchFamily="49" charset="-122"/>
              <a:ea typeface="幼圆" pitchFamily="49" charset="-122"/>
            </a:endParaRPr>
          </a:p>
          <a:p>
            <a:pPr marL="285750" indent="-285750" algn="ctr" fontAlgn="base">
              <a:lnSpc>
                <a:spcPct val="150000"/>
              </a:lnSpc>
              <a:spcBef>
                <a:spcPct val="0"/>
              </a:spcBef>
              <a:spcAft>
                <a:spcPct val="0"/>
              </a:spcAft>
              <a:buNone/>
            </a:pPr>
            <a:r>
              <a:rPr lang="zh-CN" altLang="en-US" dirty="0" smtClean="0">
                <a:latin typeface="宋体"/>
                <a:ea typeface="宋体"/>
              </a:rPr>
              <a:t>□</a:t>
            </a:r>
            <a:r>
              <a:rPr lang="zh-CN" altLang="en-US" b="1" dirty="0" smtClean="0">
                <a:solidFill>
                  <a:schemeClr val="tx1">
                    <a:lumMod val="65000"/>
                    <a:lumOff val="35000"/>
                  </a:schemeClr>
                </a:solidFill>
                <a:latin typeface="幼圆" pitchFamily="49" charset="-122"/>
                <a:ea typeface="幼圆" pitchFamily="49" charset="-122"/>
              </a:rPr>
              <a:t>核心意识</a:t>
            </a:r>
            <a:endParaRPr lang="en-US" altLang="zh-CN" b="1" dirty="0" smtClean="0">
              <a:solidFill>
                <a:schemeClr val="tx1">
                  <a:lumMod val="65000"/>
                  <a:lumOff val="35000"/>
                </a:schemeClr>
              </a:solidFill>
              <a:latin typeface="幼圆" pitchFamily="49" charset="-122"/>
              <a:ea typeface="幼圆" pitchFamily="49" charset="-122"/>
            </a:endParaRPr>
          </a:p>
          <a:p>
            <a:pPr marL="285750" indent="-285750" algn="ctr" fontAlgn="base">
              <a:lnSpc>
                <a:spcPct val="150000"/>
              </a:lnSpc>
              <a:spcBef>
                <a:spcPct val="0"/>
              </a:spcBef>
              <a:spcAft>
                <a:spcPct val="0"/>
              </a:spcAft>
              <a:buNone/>
            </a:pPr>
            <a:r>
              <a:rPr lang="zh-CN" altLang="en-US" dirty="0" smtClean="0">
                <a:latin typeface="宋体"/>
                <a:ea typeface="宋体"/>
              </a:rPr>
              <a:t>□</a:t>
            </a:r>
            <a:r>
              <a:rPr lang="zh-CN" altLang="en-US" b="1" dirty="0" smtClean="0">
                <a:solidFill>
                  <a:schemeClr val="tx1">
                    <a:lumMod val="65000"/>
                    <a:lumOff val="35000"/>
                  </a:schemeClr>
                </a:solidFill>
                <a:latin typeface="幼圆" pitchFamily="49" charset="-122"/>
                <a:ea typeface="幼圆" pitchFamily="49" charset="-122"/>
              </a:rPr>
              <a:t>看齐意识</a:t>
            </a:r>
            <a:endParaRPr lang="en-US" altLang="zh-CN" b="1" dirty="0" smtClean="0">
              <a:solidFill>
                <a:schemeClr val="tx1">
                  <a:lumMod val="65000"/>
                  <a:lumOff val="35000"/>
                </a:schemeClr>
              </a:solidFill>
              <a:latin typeface="幼圆" pitchFamily="49" charset="-122"/>
              <a:ea typeface="幼圆" pitchFamily="49" charset="-122"/>
            </a:endParaRPr>
          </a:p>
          <a:p>
            <a:pPr>
              <a:lnSpc>
                <a:spcPct val="150000"/>
              </a:lnSpc>
              <a:buNone/>
            </a:pPr>
            <a:r>
              <a:rPr lang="en-US" altLang="zh-CN" dirty="0" smtClean="0"/>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四种形态</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lstStyle/>
          <a:p>
            <a:pPr marL="285750" indent="-285750" algn="just" fontAlgn="base">
              <a:lnSpc>
                <a:spcPct val="150000"/>
              </a:lnSpc>
              <a:spcBef>
                <a:spcPct val="0"/>
              </a:spcBef>
              <a:spcAft>
                <a:spcPct val="0"/>
              </a:spcAft>
              <a:buNone/>
            </a:pPr>
            <a:r>
              <a:rPr lang="zh-CN" altLang="en-US" sz="2800"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经常开展批评和自我批评、约谈函询，让“红红脸、出出汗”成为常态</a:t>
            </a:r>
            <a:endParaRPr lang="en-US" altLang="zh-CN" sz="2800" b="1" dirty="0" smtClean="0">
              <a:solidFill>
                <a:schemeClr val="tx1">
                  <a:lumMod val="65000"/>
                  <a:lumOff val="35000"/>
                </a:schemeClr>
              </a:solidFill>
              <a:latin typeface="幼圆" pitchFamily="49" charset="-122"/>
              <a:ea typeface="幼圆" pitchFamily="49" charset="-122"/>
            </a:endParaRPr>
          </a:p>
          <a:p>
            <a:pPr marL="285750" indent="-285750" algn="just" fontAlgn="base">
              <a:lnSpc>
                <a:spcPct val="150000"/>
              </a:lnSpc>
              <a:spcBef>
                <a:spcPct val="0"/>
              </a:spcBef>
              <a:spcAft>
                <a:spcPct val="0"/>
              </a:spcAft>
              <a:buNone/>
            </a:pPr>
            <a:r>
              <a:rPr lang="zh-CN" altLang="en-US" sz="2800"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党纪轻处分、组织调整成为违纪处理的大多数</a:t>
            </a:r>
            <a:endParaRPr lang="en-US" altLang="zh-CN" sz="2800" b="1" dirty="0" smtClean="0">
              <a:solidFill>
                <a:schemeClr val="tx1">
                  <a:lumMod val="65000"/>
                  <a:lumOff val="35000"/>
                </a:schemeClr>
              </a:solidFill>
              <a:latin typeface="幼圆" pitchFamily="49" charset="-122"/>
              <a:ea typeface="幼圆" pitchFamily="49" charset="-122"/>
            </a:endParaRPr>
          </a:p>
          <a:p>
            <a:pPr marL="285750" indent="-285750" algn="just" fontAlgn="base">
              <a:lnSpc>
                <a:spcPct val="150000"/>
              </a:lnSpc>
              <a:spcBef>
                <a:spcPct val="0"/>
              </a:spcBef>
              <a:spcAft>
                <a:spcPct val="0"/>
              </a:spcAft>
              <a:buNone/>
            </a:pPr>
            <a:r>
              <a:rPr lang="zh-CN" altLang="en-US" sz="2800"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党纪重处分、重大职务调整的成为少数</a:t>
            </a:r>
            <a:endParaRPr lang="en-US" altLang="zh-CN" sz="2800" b="1" dirty="0" smtClean="0">
              <a:solidFill>
                <a:schemeClr val="tx1">
                  <a:lumMod val="65000"/>
                  <a:lumOff val="35000"/>
                </a:schemeClr>
              </a:solidFill>
              <a:latin typeface="幼圆" pitchFamily="49" charset="-122"/>
              <a:ea typeface="幼圆" pitchFamily="49" charset="-122"/>
            </a:endParaRPr>
          </a:p>
          <a:p>
            <a:pPr marL="285750" indent="-285750" algn="just" fontAlgn="base">
              <a:lnSpc>
                <a:spcPct val="150000"/>
              </a:lnSpc>
              <a:spcBef>
                <a:spcPct val="0"/>
              </a:spcBef>
              <a:spcAft>
                <a:spcPct val="0"/>
              </a:spcAft>
              <a:buNone/>
            </a:pPr>
            <a:r>
              <a:rPr lang="zh-CN" altLang="en-US" sz="2800"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严重违纪涉嫌违法立案审查的成为极少数</a:t>
            </a:r>
            <a:endParaRPr lang="en-US" altLang="zh-CN" sz="2800" b="1" dirty="0" smtClean="0">
              <a:solidFill>
                <a:schemeClr val="tx1">
                  <a:lumMod val="65000"/>
                  <a:lumOff val="35000"/>
                </a:schemeClr>
              </a:solidFill>
              <a:latin typeface="幼圆" pitchFamily="49" charset="-122"/>
              <a:ea typeface="幼圆" pitchFamily="49" charset="-122"/>
            </a:endParaRPr>
          </a:p>
          <a:p>
            <a:pPr>
              <a:buNone/>
            </a:pPr>
            <a:r>
              <a:rPr lang="en-US" altLang="zh-CN" dirty="0" smtClean="0"/>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五处纪法衔接</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normAutofit fontScale="85000" lnSpcReduction="20000"/>
          </a:bodyPr>
          <a:lstStyle/>
          <a:p>
            <a:pPr lvl="0">
              <a:buNone/>
              <a:defRPr/>
            </a:pPr>
            <a:r>
              <a:rPr lang="zh-CN" altLang="en-US" dirty="0" smtClean="0">
                <a:latin typeface="宋体"/>
                <a:ea typeface="宋体"/>
              </a:rPr>
              <a:t>□</a:t>
            </a:r>
            <a:r>
              <a:rPr lang="zh-CN" altLang="en-US" sz="3300" b="1" dirty="0" smtClean="0">
                <a:solidFill>
                  <a:schemeClr val="tx1">
                    <a:lumMod val="65000"/>
                    <a:lumOff val="35000"/>
                  </a:schemeClr>
                </a:solidFill>
                <a:latin typeface="幼圆" pitchFamily="49" charset="-122"/>
                <a:ea typeface="幼圆" pitchFamily="49" charset="-122"/>
              </a:rPr>
              <a:t>与监察法第</a:t>
            </a:r>
            <a:r>
              <a:rPr lang="en-US" altLang="zh-CN" sz="3300" b="1" dirty="0" smtClean="0">
                <a:solidFill>
                  <a:schemeClr val="tx1">
                    <a:lumMod val="65000"/>
                    <a:lumOff val="35000"/>
                  </a:schemeClr>
                </a:solidFill>
                <a:latin typeface="幼圆" pitchFamily="49" charset="-122"/>
                <a:ea typeface="幼圆" pitchFamily="49" charset="-122"/>
              </a:rPr>
              <a:t>11</a:t>
            </a:r>
            <a:r>
              <a:rPr lang="zh-CN" altLang="en-US" sz="3300" b="1" dirty="0" smtClean="0">
                <a:solidFill>
                  <a:schemeClr val="tx1">
                    <a:lumMod val="65000"/>
                    <a:lumOff val="35000"/>
                  </a:schemeClr>
                </a:solidFill>
                <a:latin typeface="幼圆" pitchFamily="49" charset="-122"/>
                <a:ea typeface="幼圆" pitchFamily="49" charset="-122"/>
              </a:rPr>
              <a:t>条规定衔接，</a:t>
            </a:r>
            <a:r>
              <a:rPr lang="en-US" altLang="zh-CN" sz="3300" b="1" dirty="0" smtClean="0">
                <a:solidFill>
                  <a:schemeClr val="tx1">
                    <a:lumMod val="65000"/>
                    <a:lumOff val="35000"/>
                  </a:schemeClr>
                </a:solidFill>
                <a:latin typeface="幼圆" pitchFamily="49" charset="-122"/>
                <a:ea typeface="幼圆" pitchFamily="49" charset="-122"/>
              </a:rPr>
              <a:t>《</a:t>
            </a:r>
            <a:r>
              <a:rPr lang="zh-CN" altLang="en-US" sz="3300" b="1" dirty="0" smtClean="0">
                <a:solidFill>
                  <a:schemeClr val="tx1">
                    <a:lumMod val="65000"/>
                    <a:lumOff val="35000"/>
                  </a:schemeClr>
                </a:solidFill>
                <a:latin typeface="幼圆" pitchFamily="49" charset="-122"/>
                <a:ea typeface="幼圆" pitchFamily="49" charset="-122"/>
              </a:rPr>
              <a:t>条例</a:t>
            </a:r>
            <a:r>
              <a:rPr lang="en-US" altLang="zh-CN" sz="3300" b="1" dirty="0" smtClean="0">
                <a:solidFill>
                  <a:schemeClr val="tx1">
                    <a:lumMod val="65000"/>
                    <a:lumOff val="35000"/>
                  </a:schemeClr>
                </a:solidFill>
                <a:latin typeface="幼圆" pitchFamily="49" charset="-122"/>
                <a:ea typeface="幼圆" pitchFamily="49" charset="-122"/>
              </a:rPr>
              <a:t>》</a:t>
            </a:r>
            <a:r>
              <a:rPr lang="zh-CN" altLang="en-US" sz="3300" b="1" dirty="0" smtClean="0">
                <a:solidFill>
                  <a:schemeClr val="tx1">
                    <a:lumMod val="65000"/>
                    <a:lumOff val="35000"/>
                  </a:schemeClr>
                </a:solidFill>
                <a:latin typeface="幼圆" pitchFamily="49" charset="-122"/>
                <a:ea typeface="幼圆" pitchFamily="49" charset="-122"/>
              </a:rPr>
              <a:t>第</a:t>
            </a:r>
            <a:r>
              <a:rPr lang="en-US" altLang="zh-CN" sz="3300" b="1" dirty="0" smtClean="0">
                <a:solidFill>
                  <a:schemeClr val="tx1">
                    <a:lumMod val="65000"/>
                    <a:lumOff val="35000"/>
                  </a:schemeClr>
                </a:solidFill>
                <a:latin typeface="幼圆" pitchFamily="49" charset="-122"/>
                <a:ea typeface="幼圆" pitchFamily="49" charset="-122"/>
              </a:rPr>
              <a:t>27</a:t>
            </a:r>
            <a:r>
              <a:rPr lang="zh-CN" altLang="en-US" sz="3300" b="1" dirty="0" smtClean="0">
                <a:solidFill>
                  <a:schemeClr val="tx1">
                    <a:lumMod val="65000"/>
                    <a:lumOff val="35000"/>
                  </a:schemeClr>
                </a:solidFill>
                <a:latin typeface="幼圆" pitchFamily="49" charset="-122"/>
                <a:ea typeface="幼圆" pitchFamily="49" charset="-122"/>
              </a:rPr>
              <a:t>条中规定：“党组织在纪律审查中发现党员有贪污贿赂、滥用职权、玩忽职守、权力寻租、利益输送、徇私舞弊、浪费国家资财等违反法律涉嫌犯罪行为的，应当给予撤销党内职务、留党察看或者开除党籍处分。”</a:t>
            </a:r>
            <a:endParaRPr lang="en-US" altLang="zh-CN" sz="3300" b="1" dirty="0" smtClean="0">
              <a:solidFill>
                <a:schemeClr val="tx1">
                  <a:lumMod val="65000"/>
                  <a:lumOff val="35000"/>
                </a:schemeClr>
              </a:solidFill>
              <a:latin typeface="幼圆" pitchFamily="49" charset="-122"/>
              <a:ea typeface="幼圆" pitchFamily="49" charset="-122"/>
            </a:endParaRPr>
          </a:p>
          <a:p>
            <a:pPr lvl="0">
              <a:buFont typeface="Wingdings" pitchFamily="2" charset="2"/>
              <a:buChar char="l"/>
              <a:defRPr/>
            </a:pPr>
            <a:endParaRPr lang="en-US" altLang="zh-CN" sz="3300" b="1" dirty="0" smtClean="0">
              <a:solidFill>
                <a:schemeClr val="tx1">
                  <a:lumMod val="65000"/>
                  <a:lumOff val="35000"/>
                </a:schemeClr>
              </a:solidFill>
              <a:latin typeface="幼圆" pitchFamily="49" charset="-122"/>
              <a:ea typeface="幼圆" pitchFamily="49" charset="-122"/>
            </a:endParaRPr>
          </a:p>
          <a:p>
            <a:pPr lvl="0">
              <a:buNone/>
              <a:defRPr/>
            </a:pPr>
            <a:r>
              <a:rPr lang="zh-CN" altLang="en-US" dirty="0" smtClean="0">
                <a:latin typeface="宋体"/>
                <a:ea typeface="宋体"/>
              </a:rPr>
              <a:t>□</a:t>
            </a:r>
            <a:r>
              <a:rPr lang="zh-CN" altLang="en-US" sz="3300" b="1" dirty="0" smtClean="0">
                <a:solidFill>
                  <a:schemeClr val="tx1">
                    <a:lumMod val="65000"/>
                    <a:lumOff val="35000"/>
                  </a:schemeClr>
                </a:solidFill>
                <a:latin typeface="幼圆" pitchFamily="49" charset="-122"/>
                <a:ea typeface="幼圆" pitchFamily="49" charset="-122"/>
              </a:rPr>
              <a:t>在第</a:t>
            </a:r>
            <a:r>
              <a:rPr lang="en-US" altLang="zh-CN" sz="3300" b="1" dirty="0" smtClean="0">
                <a:solidFill>
                  <a:schemeClr val="tx1">
                    <a:lumMod val="65000"/>
                    <a:lumOff val="35000"/>
                  </a:schemeClr>
                </a:solidFill>
                <a:latin typeface="幼圆" pitchFamily="49" charset="-122"/>
                <a:ea typeface="幼圆" pitchFamily="49" charset="-122"/>
              </a:rPr>
              <a:t>29</a:t>
            </a:r>
            <a:r>
              <a:rPr lang="zh-CN" altLang="en-US" sz="3300" b="1" dirty="0" smtClean="0">
                <a:solidFill>
                  <a:schemeClr val="tx1">
                    <a:lumMod val="65000"/>
                    <a:lumOff val="35000"/>
                  </a:schemeClr>
                </a:solidFill>
                <a:latin typeface="幼圆" pitchFamily="49" charset="-122"/>
                <a:ea typeface="幼圆" pitchFamily="49" charset="-122"/>
              </a:rPr>
              <a:t>条规定，“党组织在纪律审查中发现党员严重违纪涉嫌违法犯罪的，原则上先作出党纪处分决定，并按照规定给予政务处分后，再移送有关国家机关依法处理。”</a:t>
            </a:r>
          </a:p>
          <a:p>
            <a:pPr>
              <a:buNone/>
            </a:pPr>
            <a:r>
              <a:rPr lang="en-US" altLang="zh-CN" dirty="0" smtClean="0"/>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六个从严</a:t>
            </a:r>
          </a:p>
        </p:txBody>
      </p:sp>
      <p:sp>
        <p:nvSpPr>
          <p:cNvPr id="3" name="内容占位符 2"/>
          <p:cNvSpPr>
            <a:spLocks noGrp="1"/>
          </p:cNvSpPr>
          <p:nvPr>
            <p:ph idx="1"/>
          </p:nvPr>
        </p:nvSpPr>
        <p:spPr/>
        <p:txBody>
          <a:bodyPr>
            <a:normAutofit fontScale="70000" lnSpcReduction="20000"/>
          </a:bodyPr>
          <a:lstStyle/>
          <a:p>
            <a:pPr algn="just" fontAlgn="base">
              <a:lnSpc>
                <a:spcPct val="130000"/>
              </a:lnSpc>
              <a:spcBef>
                <a:spcPct val="0"/>
              </a:spcBef>
              <a:spcAft>
                <a:spcPct val="0"/>
              </a:spcAft>
              <a:buNone/>
            </a:pPr>
            <a:r>
              <a:rPr lang="zh-CN" altLang="en-US" sz="2800" dirty="0" smtClean="0">
                <a:latin typeface="宋体"/>
                <a:ea typeface="宋体"/>
              </a:rPr>
              <a:t>□</a:t>
            </a:r>
            <a:r>
              <a:rPr lang="zh-CN" altLang="zh-CN" sz="3600" b="1" dirty="0" smtClean="0">
                <a:solidFill>
                  <a:schemeClr val="tx1">
                    <a:lumMod val="65000"/>
                    <a:lumOff val="35000"/>
                  </a:schemeClr>
                </a:solidFill>
                <a:latin typeface="幼圆" pitchFamily="49" charset="-122"/>
                <a:ea typeface="幼圆" pitchFamily="49" charset="-122"/>
              </a:rPr>
              <a:t>组织、利用宗教活动反党、破坏民族团结；</a:t>
            </a:r>
            <a:r>
              <a:rPr lang="zh-CN" altLang="en-US" sz="3600" b="1" dirty="0" smtClean="0">
                <a:solidFill>
                  <a:schemeClr val="tx1">
                    <a:lumMod val="65000"/>
                    <a:lumOff val="35000"/>
                  </a:schemeClr>
                </a:solidFill>
                <a:latin typeface="幼圆" pitchFamily="49" charset="-122"/>
                <a:ea typeface="幼圆" pitchFamily="49" charset="-122"/>
              </a:rPr>
              <a:t>（</a:t>
            </a:r>
            <a:r>
              <a:rPr lang="en-US" altLang="zh-CN" sz="3600" b="1" dirty="0" smtClean="0">
                <a:solidFill>
                  <a:schemeClr val="tx1">
                    <a:lumMod val="65000"/>
                    <a:lumOff val="35000"/>
                  </a:schemeClr>
                </a:solidFill>
                <a:latin typeface="幼圆" pitchFamily="49" charset="-122"/>
                <a:ea typeface="幼圆" pitchFamily="49" charset="-122"/>
              </a:rPr>
              <a:t>61</a:t>
            </a:r>
            <a:r>
              <a:rPr lang="zh-CN" altLang="en-US" sz="3600" b="1" dirty="0" smtClean="0">
                <a:solidFill>
                  <a:schemeClr val="tx1">
                    <a:lumMod val="65000"/>
                    <a:lumOff val="35000"/>
                  </a:schemeClr>
                </a:solidFill>
                <a:latin typeface="幼圆" pitchFamily="49" charset="-122"/>
                <a:ea typeface="幼圆" pitchFamily="49" charset="-122"/>
              </a:rPr>
              <a:t>条）</a:t>
            </a:r>
            <a:endParaRPr lang="en-US" altLang="zh-CN" sz="3600" b="1" dirty="0" smtClean="0">
              <a:solidFill>
                <a:schemeClr val="tx1">
                  <a:lumMod val="65000"/>
                  <a:lumOff val="35000"/>
                </a:schemeClr>
              </a:solidFill>
              <a:latin typeface="幼圆" pitchFamily="49" charset="-122"/>
              <a:ea typeface="幼圆" pitchFamily="49" charset="-122"/>
            </a:endParaRPr>
          </a:p>
          <a:p>
            <a:pPr algn="just" fontAlgn="base">
              <a:lnSpc>
                <a:spcPct val="130000"/>
              </a:lnSpc>
              <a:spcBef>
                <a:spcPct val="0"/>
              </a:spcBef>
              <a:spcAft>
                <a:spcPct val="0"/>
              </a:spcAft>
              <a:buNone/>
            </a:pPr>
            <a:r>
              <a:rPr lang="zh-CN" altLang="en-US" sz="2800" dirty="0" smtClean="0">
                <a:latin typeface="宋体"/>
                <a:ea typeface="宋体"/>
              </a:rPr>
              <a:t>□</a:t>
            </a:r>
            <a:r>
              <a:rPr lang="zh-CN" altLang="zh-CN" sz="3600" b="1" dirty="0" smtClean="0">
                <a:solidFill>
                  <a:schemeClr val="tx1">
                    <a:lumMod val="65000"/>
                    <a:lumOff val="35000"/>
                  </a:schemeClr>
                </a:solidFill>
                <a:latin typeface="幼圆" pitchFamily="49" charset="-122"/>
                <a:ea typeface="幼圆" pitchFamily="49" charset="-122"/>
              </a:rPr>
              <a:t>组织、利用宗族势力对抗中央方针政策、破坏基层组织建设；</a:t>
            </a:r>
            <a:r>
              <a:rPr lang="zh-CN" altLang="en-US" sz="3600" b="1" dirty="0" smtClean="0">
                <a:solidFill>
                  <a:schemeClr val="tx1">
                    <a:lumMod val="65000"/>
                    <a:lumOff val="35000"/>
                  </a:schemeClr>
                </a:solidFill>
                <a:latin typeface="幼圆" pitchFamily="49" charset="-122"/>
                <a:ea typeface="幼圆" pitchFamily="49" charset="-122"/>
              </a:rPr>
              <a:t>（</a:t>
            </a:r>
            <a:r>
              <a:rPr lang="en-US" altLang="zh-CN" sz="3600" b="1" dirty="0" smtClean="0">
                <a:solidFill>
                  <a:schemeClr val="tx1">
                    <a:lumMod val="65000"/>
                    <a:lumOff val="35000"/>
                  </a:schemeClr>
                </a:solidFill>
                <a:latin typeface="幼圆" pitchFamily="49" charset="-122"/>
                <a:ea typeface="幼圆" pitchFamily="49" charset="-122"/>
              </a:rPr>
              <a:t>64</a:t>
            </a:r>
            <a:r>
              <a:rPr lang="zh-CN" altLang="en-US" sz="3600" b="1" dirty="0" smtClean="0">
                <a:solidFill>
                  <a:schemeClr val="tx1">
                    <a:lumMod val="65000"/>
                    <a:lumOff val="35000"/>
                  </a:schemeClr>
                </a:solidFill>
                <a:latin typeface="幼圆" pitchFamily="49" charset="-122"/>
                <a:ea typeface="幼圆" pitchFamily="49" charset="-122"/>
              </a:rPr>
              <a:t>条）</a:t>
            </a:r>
            <a:r>
              <a:rPr lang="en-US" altLang="zh-CN" sz="3600" b="1" dirty="0" smtClean="0">
                <a:solidFill>
                  <a:schemeClr val="tx1">
                    <a:lumMod val="65000"/>
                    <a:lumOff val="35000"/>
                  </a:schemeClr>
                </a:solidFill>
                <a:latin typeface="幼圆" pitchFamily="49" charset="-122"/>
                <a:ea typeface="幼圆" pitchFamily="49" charset="-122"/>
              </a:rPr>
              <a:t>  </a:t>
            </a:r>
          </a:p>
          <a:p>
            <a:pPr algn="just" fontAlgn="base">
              <a:lnSpc>
                <a:spcPct val="130000"/>
              </a:lnSpc>
              <a:spcBef>
                <a:spcPct val="0"/>
              </a:spcBef>
              <a:spcAft>
                <a:spcPct val="0"/>
              </a:spcAft>
              <a:buNone/>
            </a:pPr>
            <a:r>
              <a:rPr lang="zh-CN" altLang="en-US" sz="2800" dirty="0" smtClean="0">
                <a:latin typeface="宋体"/>
                <a:ea typeface="宋体"/>
              </a:rPr>
              <a:t>□</a:t>
            </a:r>
            <a:r>
              <a:rPr lang="en-US" altLang="zh-CN" sz="3600" b="1" dirty="0" smtClean="0">
                <a:solidFill>
                  <a:schemeClr val="tx1">
                    <a:lumMod val="65000"/>
                    <a:lumOff val="35000"/>
                  </a:schemeClr>
                </a:solidFill>
                <a:latin typeface="幼圆" pitchFamily="49" charset="-122"/>
                <a:ea typeface="幼圆" pitchFamily="49" charset="-122"/>
              </a:rPr>
              <a:t> </a:t>
            </a:r>
            <a:r>
              <a:rPr lang="zh-CN" altLang="zh-CN" sz="3600" b="1" dirty="0" smtClean="0">
                <a:solidFill>
                  <a:schemeClr val="tx1">
                    <a:lumMod val="65000"/>
                    <a:lumOff val="35000"/>
                  </a:schemeClr>
                </a:solidFill>
                <a:latin typeface="幼圆" pitchFamily="49" charset="-122"/>
                <a:ea typeface="幼圆" pitchFamily="49" charset="-122"/>
              </a:rPr>
              <a:t>搞有组织的拉票贿选或者用公款拉票贿选；</a:t>
            </a:r>
            <a:r>
              <a:rPr lang="zh-CN" altLang="en-US" sz="3600" b="1" dirty="0" smtClean="0">
                <a:solidFill>
                  <a:schemeClr val="tx1">
                    <a:lumMod val="65000"/>
                    <a:lumOff val="35000"/>
                  </a:schemeClr>
                </a:solidFill>
                <a:latin typeface="幼圆" pitchFamily="49" charset="-122"/>
                <a:ea typeface="幼圆" pitchFamily="49" charset="-122"/>
              </a:rPr>
              <a:t>（</a:t>
            </a:r>
            <a:r>
              <a:rPr lang="en-US" altLang="zh-CN" sz="3600" b="1" dirty="0" smtClean="0">
                <a:solidFill>
                  <a:schemeClr val="tx1">
                    <a:lumMod val="65000"/>
                    <a:lumOff val="35000"/>
                  </a:schemeClr>
                </a:solidFill>
                <a:latin typeface="幼圆" pitchFamily="49" charset="-122"/>
                <a:ea typeface="幼圆" pitchFamily="49" charset="-122"/>
              </a:rPr>
              <a:t>75</a:t>
            </a:r>
            <a:r>
              <a:rPr lang="zh-CN" altLang="en-US" sz="3600" b="1" dirty="0" smtClean="0">
                <a:solidFill>
                  <a:schemeClr val="tx1">
                    <a:lumMod val="65000"/>
                    <a:lumOff val="35000"/>
                  </a:schemeClr>
                </a:solidFill>
                <a:latin typeface="幼圆" pitchFamily="49" charset="-122"/>
                <a:ea typeface="幼圆" pitchFamily="49" charset="-122"/>
              </a:rPr>
              <a:t>条）</a:t>
            </a:r>
            <a:endParaRPr lang="en-US" altLang="zh-CN" sz="3600" b="1" dirty="0" smtClean="0">
              <a:solidFill>
                <a:schemeClr val="tx1">
                  <a:lumMod val="65000"/>
                  <a:lumOff val="35000"/>
                </a:schemeClr>
              </a:solidFill>
              <a:latin typeface="幼圆" pitchFamily="49" charset="-122"/>
              <a:ea typeface="幼圆" pitchFamily="49" charset="-122"/>
            </a:endParaRPr>
          </a:p>
          <a:p>
            <a:pPr algn="just" fontAlgn="base">
              <a:lnSpc>
                <a:spcPct val="130000"/>
              </a:lnSpc>
              <a:spcBef>
                <a:spcPct val="0"/>
              </a:spcBef>
              <a:spcAft>
                <a:spcPct val="0"/>
              </a:spcAft>
              <a:buNone/>
            </a:pPr>
            <a:r>
              <a:rPr lang="zh-CN" altLang="en-US" sz="2800" dirty="0" smtClean="0">
                <a:latin typeface="宋体"/>
                <a:ea typeface="宋体"/>
              </a:rPr>
              <a:t>□</a:t>
            </a:r>
            <a:r>
              <a:rPr lang="en-US" altLang="zh-CN" sz="3600" b="1" dirty="0" smtClean="0">
                <a:solidFill>
                  <a:schemeClr val="tx1">
                    <a:lumMod val="65000"/>
                    <a:lumOff val="35000"/>
                  </a:schemeClr>
                </a:solidFill>
                <a:latin typeface="幼圆" pitchFamily="49" charset="-122"/>
                <a:ea typeface="幼圆" pitchFamily="49" charset="-122"/>
              </a:rPr>
              <a:t> </a:t>
            </a:r>
            <a:r>
              <a:rPr lang="zh-CN" altLang="zh-CN" sz="3600" b="1" dirty="0" smtClean="0">
                <a:solidFill>
                  <a:schemeClr val="tx1">
                    <a:lumMod val="65000"/>
                    <a:lumOff val="35000"/>
                  </a:schemeClr>
                </a:solidFill>
                <a:latin typeface="幼圆" pitchFamily="49" charset="-122"/>
                <a:ea typeface="幼圆" pitchFamily="49" charset="-122"/>
              </a:rPr>
              <a:t>扶贫领域侵害群众利益；</a:t>
            </a:r>
            <a:r>
              <a:rPr lang="zh-CN" altLang="en-US" sz="3600" b="1" dirty="0" smtClean="0">
                <a:solidFill>
                  <a:schemeClr val="tx1">
                    <a:lumMod val="65000"/>
                    <a:lumOff val="35000"/>
                  </a:schemeClr>
                </a:solidFill>
                <a:latin typeface="幼圆" pitchFamily="49" charset="-122"/>
                <a:ea typeface="幼圆" pitchFamily="49" charset="-122"/>
              </a:rPr>
              <a:t>（</a:t>
            </a:r>
            <a:r>
              <a:rPr lang="en-US" altLang="zh-CN" sz="3600" b="1" dirty="0" smtClean="0">
                <a:solidFill>
                  <a:schemeClr val="tx1">
                    <a:lumMod val="65000"/>
                    <a:lumOff val="35000"/>
                  </a:schemeClr>
                </a:solidFill>
                <a:latin typeface="幼圆" pitchFamily="49" charset="-122"/>
                <a:ea typeface="幼圆" pitchFamily="49" charset="-122"/>
              </a:rPr>
              <a:t>112</a:t>
            </a:r>
            <a:r>
              <a:rPr lang="zh-CN" altLang="en-US" sz="3600" b="1" dirty="0" smtClean="0">
                <a:solidFill>
                  <a:schemeClr val="tx1">
                    <a:lumMod val="65000"/>
                    <a:lumOff val="35000"/>
                  </a:schemeClr>
                </a:solidFill>
                <a:latin typeface="幼圆" pitchFamily="49" charset="-122"/>
                <a:ea typeface="幼圆" pitchFamily="49" charset="-122"/>
              </a:rPr>
              <a:t>条）</a:t>
            </a:r>
            <a:endParaRPr lang="en-US" altLang="zh-CN" sz="3600" b="1" dirty="0" smtClean="0">
              <a:solidFill>
                <a:schemeClr val="tx1">
                  <a:lumMod val="65000"/>
                  <a:lumOff val="35000"/>
                </a:schemeClr>
              </a:solidFill>
              <a:latin typeface="幼圆" pitchFamily="49" charset="-122"/>
              <a:ea typeface="幼圆" pitchFamily="49" charset="-122"/>
            </a:endParaRPr>
          </a:p>
          <a:p>
            <a:pPr algn="just" fontAlgn="base">
              <a:lnSpc>
                <a:spcPct val="130000"/>
              </a:lnSpc>
              <a:spcBef>
                <a:spcPct val="0"/>
              </a:spcBef>
              <a:spcAft>
                <a:spcPct val="0"/>
              </a:spcAft>
              <a:buNone/>
            </a:pPr>
            <a:r>
              <a:rPr lang="zh-CN" altLang="en-US" sz="2800" dirty="0" smtClean="0">
                <a:latin typeface="宋体"/>
                <a:ea typeface="宋体"/>
              </a:rPr>
              <a:t>□</a:t>
            </a:r>
            <a:r>
              <a:rPr lang="zh-CN" altLang="zh-CN" sz="3600" b="1" dirty="0" smtClean="0">
                <a:solidFill>
                  <a:schemeClr val="tx1">
                    <a:lumMod val="65000"/>
                    <a:lumOff val="35000"/>
                  </a:schemeClr>
                </a:solidFill>
                <a:latin typeface="幼圆" pitchFamily="49" charset="-122"/>
                <a:ea typeface="幼圆" pitchFamily="49" charset="-122"/>
              </a:rPr>
              <a:t>民生保障显失公平；</a:t>
            </a:r>
            <a:r>
              <a:rPr lang="zh-CN" altLang="en-US" sz="3600" b="1" dirty="0" smtClean="0">
                <a:solidFill>
                  <a:schemeClr val="tx1">
                    <a:lumMod val="65000"/>
                    <a:lumOff val="35000"/>
                  </a:schemeClr>
                </a:solidFill>
                <a:latin typeface="幼圆" pitchFamily="49" charset="-122"/>
                <a:ea typeface="幼圆" pitchFamily="49" charset="-122"/>
              </a:rPr>
              <a:t>（</a:t>
            </a:r>
            <a:r>
              <a:rPr lang="en-US" altLang="zh-CN" sz="3600" b="1" dirty="0" smtClean="0">
                <a:solidFill>
                  <a:schemeClr val="tx1">
                    <a:lumMod val="65000"/>
                    <a:lumOff val="35000"/>
                  </a:schemeClr>
                </a:solidFill>
                <a:latin typeface="幼圆" pitchFamily="49" charset="-122"/>
                <a:ea typeface="幼圆" pitchFamily="49" charset="-122"/>
              </a:rPr>
              <a:t>114</a:t>
            </a:r>
            <a:r>
              <a:rPr lang="zh-CN" altLang="en-US" sz="3600" b="1" dirty="0" smtClean="0">
                <a:solidFill>
                  <a:schemeClr val="tx1">
                    <a:lumMod val="65000"/>
                    <a:lumOff val="35000"/>
                  </a:schemeClr>
                </a:solidFill>
                <a:latin typeface="幼圆" pitchFamily="49" charset="-122"/>
                <a:ea typeface="幼圆" pitchFamily="49" charset="-122"/>
              </a:rPr>
              <a:t>条）</a:t>
            </a:r>
            <a:endParaRPr lang="en-US" altLang="zh-CN" sz="3600" b="1" dirty="0" smtClean="0">
              <a:solidFill>
                <a:schemeClr val="tx1">
                  <a:lumMod val="65000"/>
                  <a:lumOff val="35000"/>
                </a:schemeClr>
              </a:solidFill>
              <a:latin typeface="幼圆" pitchFamily="49" charset="-122"/>
              <a:ea typeface="幼圆" pitchFamily="49" charset="-122"/>
            </a:endParaRPr>
          </a:p>
          <a:p>
            <a:pPr algn="just" fontAlgn="base">
              <a:lnSpc>
                <a:spcPct val="130000"/>
              </a:lnSpc>
              <a:spcBef>
                <a:spcPct val="0"/>
              </a:spcBef>
              <a:spcAft>
                <a:spcPct val="0"/>
              </a:spcAft>
              <a:buNone/>
            </a:pPr>
            <a:r>
              <a:rPr lang="zh-CN" altLang="en-US" sz="2800" dirty="0" smtClean="0">
                <a:latin typeface="宋体"/>
                <a:ea typeface="宋体"/>
              </a:rPr>
              <a:t>□</a:t>
            </a:r>
            <a:r>
              <a:rPr lang="zh-CN" altLang="zh-CN" sz="3600" b="1" dirty="0" smtClean="0">
                <a:solidFill>
                  <a:schemeClr val="tx1">
                    <a:lumMod val="65000"/>
                    <a:lumOff val="35000"/>
                  </a:schemeClr>
                </a:solidFill>
                <a:latin typeface="幼圆" pitchFamily="49" charset="-122"/>
                <a:ea typeface="幼圆" pitchFamily="49" charset="-122"/>
              </a:rPr>
              <a:t>贯彻新发展理念失职</a:t>
            </a:r>
            <a:r>
              <a:rPr lang="zh-CN" altLang="en-US" sz="3600" b="1" dirty="0" smtClean="0">
                <a:solidFill>
                  <a:schemeClr val="tx1">
                    <a:lumMod val="65000"/>
                    <a:lumOff val="35000"/>
                  </a:schemeClr>
                </a:solidFill>
                <a:latin typeface="幼圆" pitchFamily="49" charset="-122"/>
                <a:ea typeface="幼圆" pitchFamily="49" charset="-122"/>
              </a:rPr>
              <a:t>失责。（</a:t>
            </a:r>
            <a:r>
              <a:rPr lang="en-US" altLang="zh-CN" sz="3600" b="1" dirty="0" smtClean="0">
                <a:solidFill>
                  <a:schemeClr val="tx1">
                    <a:lumMod val="65000"/>
                    <a:lumOff val="35000"/>
                  </a:schemeClr>
                </a:solidFill>
                <a:latin typeface="幼圆" pitchFamily="49" charset="-122"/>
                <a:ea typeface="幼圆" pitchFamily="49" charset="-122"/>
              </a:rPr>
              <a:t>121</a:t>
            </a:r>
            <a:r>
              <a:rPr lang="zh-CN" altLang="en-US" sz="3600" b="1" dirty="0" smtClean="0">
                <a:solidFill>
                  <a:schemeClr val="tx1">
                    <a:lumMod val="65000"/>
                    <a:lumOff val="35000"/>
                  </a:schemeClr>
                </a:solidFill>
                <a:latin typeface="幼圆" pitchFamily="49" charset="-122"/>
                <a:ea typeface="幼圆" pitchFamily="49" charset="-122"/>
              </a:rPr>
              <a:t>条） </a:t>
            </a:r>
            <a:endParaRPr lang="en-US" altLang="zh-CN" sz="3600" b="1" dirty="0" smtClean="0">
              <a:solidFill>
                <a:schemeClr val="tx1">
                  <a:lumMod val="65000"/>
                  <a:lumOff val="35000"/>
                </a:schemeClr>
              </a:solidFill>
              <a:latin typeface="幼圆" pitchFamily="49" charset="-122"/>
              <a:ea typeface="幼圆" pitchFamily="49" charset="-122"/>
            </a:endParaRPr>
          </a:p>
          <a:p>
            <a:pPr algn="just" fontAlgn="base">
              <a:lnSpc>
                <a:spcPct val="130000"/>
              </a:lnSpc>
              <a:spcBef>
                <a:spcPct val="0"/>
              </a:spcBef>
              <a:spcAft>
                <a:spcPct val="0"/>
              </a:spcAft>
              <a:buNone/>
            </a:pPr>
            <a:r>
              <a:rPr lang="zh-CN" altLang="en-US" sz="3600" b="1" dirty="0" smtClean="0">
                <a:solidFill>
                  <a:schemeClr val="tx1">
                    <a:lumMod val="65000"/>
                    <a:lumOff val="35000"/>
                  </a:schemeClr>
                </a:solidFill>
                <a:latin typeface="幼圆" pitchFamily="49" charset="-122"/>
                <a:ea typeface="幼圆" pitchFamily="49" charset="-122"/>
              </a:rPr>
              <a:t>   </a:t>
            </a:r>
            <a:endParaRPr lang="en-US" altLang="zh-CN" sz="3600" b="1" dirty="0" smtClean="0">
              <a:solidFill>
                <a:schemeClr val="tx1">
                  <a:lumMod val="65000"/>
                  <a:lumOff val="35000"/>
                </a:schemeClr>
              </a:solidFill>
              <a:latin typeface="幼圆" pitchFamily="49" charset="-122"/>
              <a:ea typeface="幼圆" pitchFamily="49" charset="-122"/>
            </a:endParaRPr>
          </a:p>
          <a:p>
            <a:pPr algn="ctr" fontAlgn="base">
              <a:lnSpc>
                <a:spcPct val="130000"/>
              </a:lnSpc>
              <a:spcBef>
                <a:spcPct val="0"/>
              </a:spcBef>
              <a:spcAft>
                <a:spcPct val="0"/>
              </a:spcAft>
              <a:buNone/>
            </a:pPr>
            <a:r>
              <a:rPr lang="zh-CN" altLang="en-US" sz="3600" b="1" dirty="0" smtClean="0">
                <a:solidFill>
                  <a:srgbClr val="FF0000"/>
                </a:solidFill>
                <a:latin typeface="幼圆" pitchFamily="49" charset="-122"/>
                <a:ea typeface="幼圆" pitchFamily="49" charset="-122"/>
              </a:rPr>
              <a:t>以上六种违纪行为新条例规定从重或者加重处分</a:t>
            </a:r>
            <a:endParaRPr lang="en-US" altLang="zh-CN" sz="3600" b="1" dirty="0" smtClean="0">
              <a:solidFill>
                <a:srgbClr val="FF0000"/>
              </a:solidFill>
              <a:latin typeface="幼圆" pitchFamily="49" charset="-122"/>
              <a:ea typeface="幼圆" pitchFamily="49" charset="-122"/>
            </a:endParaRPr>
          </a:p>
          <a:p>
            <a:pPr>
              <a:buNone/>
            </a:pPr>
            <a:r>
              <a:rPr lang="en-US" altLang="zh-CN" dirty="0" smtClean="0"/>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七个有之</a:t>
            </a:r>
            <a:endParaRPr lang="zh-CN" altLang="en-US" dirty="0"/>
          </a:p>
        </p:txBody>
      </p:sp>
      <p:sp>
        <p:nvSpPr>
          <p:cNvPr id="3" name="内容占位符 2"/>
          <p:cNvSpPr>
            <a:spLocks noGrp="1"/>
          </p:cNvSpPr>
          <p:nvPr>
            <p:ph idx="1"/>
          </p:nvPr>
        </p:nvSpPr>
        <p:spPr/>
        <p:txBody>
          <a:bodyPr>
            <a:normAutofit fontScale="85000" lnSpcReduction="20000"/>
          </a:bodyPr>
          <a:lstStyle/>
          <a:p>
            <a:pPr marL="457200" indent="-457200" algn="ctr">
              <a:lnSpc>
                <a:spcPct val="150000"/>
              </a:lnSpc>
              <a:buClr>
                <a:srgbClr val="C00000"/>
              </a:buClr>
              <a:buNone/>
            </a:pPr>
            <a:r>
              <a:rPr lang="zh-CN" altLang="en-US"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任人唯亲、排斥异己；</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gn="ctr">
              <a:lnSpc>
                <a:spcPct val="150000"/>
              </a:lnSpc>
              <a:buClr>
                <a:srgbClr val="C00000"/>
              </a:buClr>
              <a:buNone/>
            </a:pPr>
            <a:r>
              <a:rPr lang="zh-CN" altLang="en-US"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团团伙伙、拉帮结派；</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gn="ctr">
              <a:lnSpc>
                <a:spcPct val="150000"/>
              </a:lnSpc>
              <a:buClr>
                <a:srgbClr val="C00000"/>
              </a:buClr>
              <a:buNone/>
            </a:pPr>
            <a:r>
              <a:rPr lang="zh-CN" altLang="en-US"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匿名诬告、制造谣言；</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gn="ctr">
              <a:lnSpc>
                <a:spcPct val="150000"/>
              </a:lnSpc>
              <a:buClr>
                <a:srgbClr val="C00000"/>
              </a:buClr>
              <a:buNone/>
            </a:pPr>
            <a:r>
              <a:rPr lang="zh-CN" altLang="en-US"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收买人心、拉动选票；</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gn="ctr">
              <a:lnSpc>
                <a:spcPct val="150000"/>
              </a:lnSpc>
              <a:buClr>
                <a:srgbClr val="C00000"/>
              </a:buClr>
              <a:buNone/>
            </a:pPr>
            <a:r>
              <a:rPr lang="zh-CN" altLang="en-US"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封官许愿、弹冠相庆；</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gn="ctr">
              <a:lnSpc>
                <a:spcPct val="150000"/>
              </a:lnSpc>
              <a:buClr>
                <a:srgbClr val="C00000"/>
              </a:buClr>
              <a:buNone/>
            </a:pPr>
            <a:r>
              <a:rPr lang="zh-CN" altLang="en-US"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自行其是、阳奉阴违；</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gn="ctr">
              <a:lnSpc>
                <a:spcPct val="150000"/>
              </a:lnSpc>
              <a:buClr>
                <a:srgbClr val="C00000"/>
              </a:buClr>
              <a:buNone/>
            </a:pPr>
            <a:r>
              <a:rPr lang="zh-CN" altLang="en-US"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尾大不掉、妄议中央</a:t>
            </a:r>
            <a:r>
              <a:rPr lang="zh-CN" altLang="en-US" sz="3300" b="1" dirty="0" smtClean="0">
                <a:solidFill>
                  <a:schemeClr val="tx1">
                    <a:lumMod val="65000"/>
                    <a:lumOff val="35000"/>
                  </a:schemeClr>
                </a:solidFill>
                <a:latin typeface="幼圆" pitchFamily="49" charset="-122"/>
                <a:ea typeface="幼圆" pitchFamily="49" charset="-122"/>
              </a:rPr>
              <a:t>。</a:t>
            </a:r>
            <a:r>
              <a:rPr lang="en-US" altLang="zh-CN" sz="3300" b="1" dirty="0" smtClean="0">
                <a:solidFill>
                  <a:schemeClr val="tx1">
                    <a:lumMod val="65000"/>
                    <a:lumOff val="35000"/>
                  </a:schemeClr>
                </a:solidFill>
                <a:latin typeface="幼圆" pitchFamily="49" charset="-122"/>
                <a:ea typeface="幼圆" pitchFamily="49" charset="-122"/>
              </a:rPr>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新增八种典型违纪行为</a:t>
            </a:r>
            <a:endParaRPr lang="zh-CN" altLang="en-US" dirty="0"/>
          </a:p>
        </p:txBody>
      </p:sp>
      <p:sp>
        <p:nvSpPr>
          <p:cNvPr id="3" name="内容占位符 2"/>
          <p:cNvSpPr>
            <a:spLocks noGrp="1"/>
          </p:cNvSpPr>
          <p:nvPr>
            <p:ph idx="1"/>
          </p:nvPr>
        </p:nvSpPr>
        <p:spPr>
          <a:xfrm>
            <a:off x="457200" y="1600200"/>
            <a:ext cx="8229600" cy="4565104"/>
          </a:xfrm>
        </p:spPr>
        <p:txBody>
          <a:bodyPr>
            <a:normAutofit fontScale="70000" lnSpcReduction="20000"/>
          </a:bodyPr>
          <a:lstStyle/>
          <a:p>
            <a:pPr marL="457200" indent="-457200">
              <a:lnSpc>
                <a:spcPct val="150000"/>
              </a:lnSpc>
              <a:buClr>
                <a:srgbClr val="C00000"/>
              </a:buClr>
              <a:buNone/>
            </a:pPr>
            <a:r>
              <a:rPr lang="zh-CN" altLang="en-US" sz="3300"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干扰巡视巡察工作；</a:t>
            </a:r>
            <a:r>
              <a:rPr lang="zh-CN" altLang="en-US" sz="3300" b="1" dirty="0" smtClean="0">
                <a:solidFill>
                  <a:schemeClr val="tx1">
                    <a:lumMod val="65000"/>
                    <a:lumOff val="35000"/>
                  </a:schemeClr>
                </a:solidFill>
                <a:latin typeface="幼圆" pitchFamily="49" charset="-122"/>
                <a:ea typeface="幼圆" pitchFamily="49" charset="-122"/>
              </a:rPr>
              <a:t>（</a:t>
            </a:r>
            <a:r>
              <a:rPr lang="en-US" altLang="zh-CN" sz="3300" b="1" dirty="0" smtClean="0">
                <a:solidFill>
                  <a:schemeClr val="tx1">
                    <a:lumMod val="65000"/>
                    <a:lumOff val="35000"/>
                  </a:schemeClr>
                </a:solidFill>
                <a:latin typeface="幼圆" pitchFamily="49" charset="-122"/>
                <a:ea typeface="幼圆" pitchFamily="49" charset="-122"/>
              </a:rPr>
              <a:t>55</a:t>
            </a:r>
            <a:r>
              <a:rPr lang="zh-CN" altLang="en-US" sz="3300" b="1" dirty="0" smtClean="0">
                <a:solidFill>
                  <a:schemeClr val="tx1">
                    <a:lumMod val="65000"/>
                    <a:lumOff val="35000"/>
                  </a:schemeClr>
                </a:solidFill>
                <a:latin typeface="幼圆" pitchFamily="49" charset="-122"/>
                <a:ea typeface="幼圆" pitchFamily="49" charset="-122"/>
              </a:rPr>
              <a:t>条）</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nSpc>
                <a:spcPct val="150000"/>
              </a:lnSpc>
              <a:buClr>
                <a:srgbClr val="C00000"/>
              </a:buClr>
              <a:buNone/>
            </a:pPr>
            <a:r>
              <a:rPr lang="zh-CN" altLang="en-US" sz="3300"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党员信仰宗教；</a:t>
            </a:r>
            <a:r>
              <a:rPr lang="zh-CN" altLang="en-US" sz="3300" b="1" dirty="0" smtClean="0">
                <a:solidFill>
                  <a:schemeClr val="tx1">
                    <a:lumMod val="65000"/>
                    <a:lumOff val="35000"/>
                  </a:schemeClr>
                </a:solidFill>
                <a:latin typeface="幼圆" pitchFamily="49" charset="-122"/>
                <a:ea typeface="幼圆" pitchFamily="49" charset="-122"/>
              </a:rPr>
              <a:t>（</a:t>
            </a:r>
            <a:r>
              <a:rPr lang="en-US" altLang="zh-CN" sz="3300" b="1" dirty="0" smtClean="0">
                <a:solidFill>
                  <a:schemeClr val="tx1">
                    <a:lumMod val="65000"/>
                    <a:lumOff val="35000"/>
                  </a:schemeClr>
                </a:solidFill>
                <a:latin typeface="幼圆" pitchFamily="49" charset="-122"/>
                <a:ea typeface="幼圆" pitchFamily="49" charset="-122"/>
              </a:rPr>
              <a:t>62</a:t>
            </a:r>
            <a:r>
              <a:rPr lang="zh-CN" altLang="en-US" sz="3300" b="1" dirty="0" smtClean="0">
                <a:solidFill>
                  <a:schemeClr val="tx1">
                    <a:lumMod val="65000"/>
                    <a:lumOff val="35000"/>
                  </a:schemeClr>
                </a:solidFill>
                <a:latin typeface="幼圆" pitchFamily="49" charset="-122"/>
                <a:ea typeface="幼圆" pitchFamily="49" charset="-122"/>
              </a:rPr>
              <a:t>条）</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nSpc>
                <a:spcPct val="150000"/>
              </a:lnSpc>
              <a:buClr>
                <a:srgbClr val="C00000"/>
              </a:buClr>
              <a:buNone/>
            </a:pPr>
            <a:r>
              <a:rPr lang="zh-CN" altLang="en-US" sz="3300"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借用管理和服务对象钱款、住房、车辆等；</a:t>
            </a:r>
            <a:r>
              <a:rPr lang="zh-CN" altLang="en-US" sz="3300" b="1" dirty="0" smtClean="0">
                <a:solidFill>
                  <a:schemeClr val="tx1">
                    <a:lumMod val="65000"/>
                    <a:lumOff val="35000"/>
                  </a:schemeClr>
                </a:solidFill>
                <a:latin typeface="幼圆" pitchFamily="49" charset="-122"/>
                <a:ea typeface="幼圆" pitchFamily="49" charset="-122"/>
              </a:rPr>
              <a:t>（</a:t>
            </a:r>
            <a:r>
              <a:rPr lang="en-US" altLang="zh-CN" sz="3300" b="1" dirty="0" smtClean="0">
                <a:solidFill>
                  <a:schemeClr val="tx1">
                    <a:lumMod val="65000"/>
                    <a:lumOff val="35000"/>
                  </a:schemeClr>
                </a:solidFill>
                <a:latin typeface="幼圆" pitchFamily="49" charset="-122"/>
                <a:ea typeface="幼圆" pitchFamily="49" charset="-122"/>
              </a:rPr>
              <a:t>90</a:t>
            </a:r>
            <a:r>
              <a:rPr lang="zh-CN" altLang="en-US" sz="3300" b="1" dirty="0" smtClean="0">
                <a:solidFill>
                  <a:schemeClr val="tx1">
                    <a:lumMod val="65000"/>
                    <a:lumOff val="35000"/>
                  </a:schemeClr>
                </a:solidFill>
                <a:latin typeface="幼圆" pitchFamily="49" charset="-122"/>
                <a:ea typeface="幼圆" pitchFamily="49" charset="-122"/>
              </a:rPr>
              <a:t>条</a:t>
            </a:r>
            <a:r>
              <a:rPr lang="en-US" altLang="zh-CN" sz="3300" b="1" dirty="0" smtClean="0">
                <a:solidFill>
                  <a:schemeClr val="tx1">
                    <a:lumMod val="65000"/>
                    <a:lumOff val="35000"/>
                  </a:schemeClr>
                </a:solidFill>
                <a:latin typeface="幼圆" pitchFamily="49" charset="-122"/>
                <a:ea typeface="幼圆" pitchFamily="49" charset="-122"/>
              </a:rPr>
              <a:t>1</a:t>
            </a:r>
            <a:r>
              <a:rPr lang="zh-CN" altLang="en-US" sz="3300" b="1" dirty="0" smtClean="0">
                <a:solidFill>
                  <a:schemeClr val="tx1">
                    <a:lumMod val="65000"/>
                    <a:lumOff val="35000"/>
                  </a:schemeClr>
                </a:solidFill>
                <a:latin typeface="幼圆" pitchFamily="49" charset="-122"/>
                <a:ea typeface="幼圆" pitchFamily="49" charset="-122"/>
              </a:rPr>
              <a:t>款）</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nSpc>
                <a:spcPct val="150000"/>
              </a:lnSpc>
              <a:buClr>
                <a:srgbClr val="C00000"/>
              </a:buClr>
              <a:buNone/>
            </a:pPr>
            <a:r>
              <a:rPr lang="zh-CN" altLang="en-US" sz="3300"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民间借贷获取大额回报；</a:t>
            </a:r>
            <a:r>
              <a:rPr lang="zh-CN" altLang="en-US" sz="3300" b="1" dirty="0" smtClean="0">
                <a:solidFill>
                  <a:schemeClr val="tx1">
                    <a:lumMod val="65000"/>
                    <a:lumOff val="35000"/>
                  </a:schemeClr>
                </a:solidFill>
                <a:latin typeface="幼圆" pitchFamily="49" charset="-122"/>
                <a:ea typeface="幼圆" pitchFamily="49" charset="-122"/>
              </a:rPr>
              <a:t>（</a:t>
            </a:r>
            <a:r>
              <a:rPr lang="en-US" altLang="zh-CN" sz="3300" b="1" dirty="0" smtClean="0">
                <a:solidFill>
                  <a:schemeClr val="tx1">
                    <a:lumMod val="65000"/>
                    <a:lumOff val="35000"/>
                  </a:schemeClr>
                </a:solidFill>
                <a:latin typeface="幼圆" pitchFamily="49" charset="-122"/>
                <a:ea typeface="幼圆" pitchFamily="49" charset="-122"/>
              </a:rPr>
              <a:t>90</a:t>
            </a:r>
            <a:r>
              <a:rPr lang="zh-CN" altLang="en-US" sz="3300" b="1" dirty="0" smtClean="0">
                <a:solidFill>
                  <a:schemeClr val="tx1">
                    <a:lumMod val="65000"/>
                    <a:lumOff val="35000"/>
                  </a:schemeClr>
                </a:solidFill>
                <a:latin typeface="幼圆" pitchFamily="49" charset="-122"/>
                <a:ea typeface="幼圆" pitchFamily="49" charset="-122"/>
              </a:rPr>
              <a:t>条</a:t>
            </a:r>
            <a:r>
              <a:rPr lang="en-US" altLang="zh-CN" sz="3300" b="1" dirty="0" smtClean="0">
                <a:solidFill>
                  <a:schemeClr val="tx1">
                    <a:lumMod val="65000"/>
                    <a:lumOff val="35000"/>
                  </a:schemeClr>
                </a:solidFill>
                <a:latin typeface="幼圆" pitchFamily="49" charset="-122"/>
                <a:ea typeface="幼圆" pitchFamily="49" charset="-122"/>
              </a:rPr>
              <a:t>2</a:t>
            </a:r>
            <a:r>
              <a:rPr lang="zh-CN" altLang="en-US" sz="3300" b="1" dirty="0" smtClean="0">
                <a:solidFill>
                  <a:schemeClr val="tx1">
                    <a:lumMod val="65000"/>
                    <a:lumOff val="35000"/>
                  </a:schemeClr>
                </a:solidFill>
                <a:latin typeface="幼圆" pitchFamily="49" charset="-122"/>
                <a:ea typeface="幼圆" pitchFamily="49" charset="-122"/>
              </a:rPr>
              <a:t>款）</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nSpc>
                <a:spcPct val="150000"/>
              </a:lnSpc>
              <a:buClr>
                <a:srgbClr val="C00000"/>
              </a:buClr>
              <a:buNone/>
            </a:pPr>
            <a:r>
              <a:rPr lang="zh-CN" altLang="en-US" sz="3300"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违规揽储；</a:t>
            </a:r>
            <a:r>
              <a:rPr lang="zh-CN" altLang="en-US" sz="3300" b="1" dirty="0" smtClean="0">
                <a:solidFill>
                  <a:schemeClr val="tx1">
                    <a:lumMod val="65000"/>
                    <a:lumOff val="35000"/>
                  </a:schemeClr>
                </a:solidFill>
                <a:latin typeface="幼圆" pitchFamily="49" charset="-122"/>
                <a:ea typeface="幼圆" pitchFamily="49" charset="-122"/>
              </a:rPr>
              <a:t>（</a:t>
            </a:r>
            <a:r>
              <a:rPr lang="en-US" altLang="zh-CN" sz="3300" b="1" dirty="0" smtClean="0">
                <a:solidFill>
                  <a:schemeClr val="tx1">
                    <a:lumMod val="65000"/>
                    <a:lumOff val="35000"/>
                  </a:schemeClr>
                </a:solidFill>
                <a:latin typeface="幼圆" pitchFamily="49" charset="-122"/>
                <a:ea typeface="幼圆" pitchFamily="49" charset="-122"/>
              </a:rPr>
              <a:t>95</a:t>
            </a:r>
            <a:r>
              <a:rPr lang="zh-CN" altLang="en-US" sz="3300" b="1" dirty="0" smtClean="0">
                <a:solidFill>
                  <a:schemeClr val="tx1">
                    <a:lumMod val="65000"/>
                    <a:lumOff val="35000"/>
                  </a:schemeClr>
                </a:solidFill>
                <a:latin typeface="幼圆" pitchFamily="49" charset="-122"/>
                <a:ea typeface="幼圆" pitchFamily="49" charset="-122"/>
              </a:rPr>
              <a:t>条</a:t>
            </a:r>
            <a:r>
              <a:rPr lang="en-US" altLang="zh-CN" sz="3300" b="1" dirty="0" smtClean="0">
                <a:solidFill>
                  <a:schemeClr val="tx1">
                    <a:lumMod val="65000"/>
                    <a:lumOff val="35000"/>
                  </a:schemeClr>
                </a:solidFill>
                <a:latin typeface="幼圆" pitchFamily="49" charset="-122"/>
                <a:ea typeface="幼圆" pitchFamily="49" charset="-122"/>
              </a:rPr>
              <a:t>2</a:t>
            </a:r>
            <a:r>
              <a:rPr lang="zh-CN" altLang="en-US" sz="3300" b="1" dirty="0" smtClean="0">
                <a:solidFill>
                  <a:schemeClr val="tx1">
                    <a:lumMod val="65000"/>
                    <a:lumOff val="35000"/>
                  </a:schemeClr>
                </a:solidFill>
                <a:latin typeface="幼圆" pitchFamily="49" charset="-122"/>
                <a:ea typeface="幼圆" pitchFamily="49" charset="-122"/>
              </a:rPr>
              <a:t>款）</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nSpc>
                <a:spcPct val="150000"/>
              </a:lnSpc>
              <a:buClr>
                <a:srgbClr val="C00000"/>
              </a:buClr>
              <a:buNone/>
            </a:pPr>
            <a:r>
              <a:rPr lang="zh-CN" altLang="en-US" sz="3300"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利用宗族、黑恶势力欺压群众；</a:t>
            </a:r>
            <a:r>
              <a:rPr lang="zh-CN" altLang="en-US" sz="3300" b="1" dirty="0" smtClean="0">
                <a:solidFill>
                  <a:schemeClr val="tx1">
                    <a:lumMod val="65000"/>
                    <a:lumOff val="35000"/>
                  </a:schemeClr>
                </a:solidFill>
                <a:latin typeface="幼圆" pitchFamily="49" charset="-122"/>
                <a:ea typeface="幼圆" pitchFamily="49" charset="-122"/>
              </a:rPr>
              <a:t>（</a:t>
            </a:r>
            <a:r>
              <a:rPr lang="en-US" altLang="zh-CN" sz="3300" b="1" dirty="0" smtClean="0">
                <a:solidFill>
                  <a:schemeClr val="tx1">
                    <a:lumMod val="65000"/>
                    <a:lumOff val="35000"/>
                  </a:schemeClr>
                </a:solidFill>
                <a:latin typeface="幼圆" pitchFamily="49" charset="-122"/>
                <a:ea typeface="幼圆" pitchFamily="49" charset="-122"/>
              </a:rPr>
              <a:t>115</a:t>
            </a:r>
            <a:r>
              <a:rPr lang="zh-CN" altLang="en-US" sz="3300" b="1" dirty="0" smtClean="0">
                <a:solidFill>
                  <a:schemeClr val="tx1">
                    <a:lumMod val="65000"/>
                    <a:lumOff val="35000"/>
                  </a:schemeClr>
                </a:solidFill>
                <a:latin typeface="幼圆" pitchFamily="49" charset="-122"/>
                <a:ea typeface="幼圆" pitchFamily="49" charset="-122"/>
              </a:rPr>
              <a:t>条）</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nSpc>
                <a:spcPct val="150000"/>
              </a:lnSpc>
              <a:buClr>
                <a:srgbClr val="C00000"/>
              </a:buClr>
              <a:buNone/>
            </a:pPr>
            <a:r>
              <a:rPr lang="zh-CN" altLang="en-US" sz="3300"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形式主义、官僚主义突出表现；</a:t>
            </a:r>
            <a:r>
              <a:rPr lang="zh-CN" altLang="en-US" sz="3300" b="1" dirty="0" smtClean="0">
                <a:solidFill>
                  <a:schemeClr val="tx1">
                    <a:lumMod val="65000"/>
                    <a:lumOff val="35000"/>
                  </a:schemeClr>
                </a:solidFill>
                <a:latin typeface="幼圆" pitchFamily="49" charset="-122"/>
                <a:ea typeface="幼圆" pitchFamily="49" charset="-122"/>
              </a:rPr>
              <a:t>（</a:t>
            </a:r>
            <a:r>
              <a:rPr lang="en-US" altLang="zh-CN" sz="3300" b="1" dirty="0" smtClean="0">
                <a:solidFill>
                  <a:schemeClr val="tx1">
                    <a:lumMod val="65000"/>
                    <a:lumOff val="35000"/>
                  </a:schemeClr>
                </a:solidFill>
                <a:latin typeface="幼圆" pitchFamily="49" charset="-122"/>
                <a:ea typeface="幼圆" pitchFamily="49" charset="-122"/>
              </a:rPr>
              <a:t>122</a:t>
            </a:r>
            <a:r>
              <a:rPr lang="zh-CN" altLang="en-US" sz="3300" b="1" dirty="0" smtClean="0">
                <a:solidFill>
                  <a:schemeClr val="tx1">
                    <a:lumMod val="65000"/>
                    <a:lumOff val="35000"/>
                  </a:schemeClr>
                </a:solidFill>
                <a:latin typeface="幼圆" pitchFamily="49" charset="-122"/>
                <a:ea typeface="幼圆" pitchFamily="49" charset="-122"/>
              </a:rPr>
              <a:t>条）</a:t>
            </a:r>
            <a:endParaRPr lang="en-US" altLang="zh-CN" sz="3300" b="1" dirty="0" smtClean="0">
              <a:solidFill>
                <a:schemeClr val="tx1">
                  <a:lumMod val="65000"/>
                  <a:lumOff val="35000"/>
                </a:schemeClr>
              </a:solidFill>
              <a:latin typeface="幼圆" pitchFamily="49" charset="-122"/>
              <a:ea typeface="幼圆" pitchFamily="49" charset="-122"/>
            </a:endParaRPr>
          </a:p>
          <a:p>
            <a:pPr marL="457200" indent="-457200">
              <a:lnSpc>
                <a:spcPct val="150000"/>
              </a:lnSpc>
              <a:buClr>
                <a:srgbClr val="C00000"/>
              </a:buClr>
              <a:buNone/>
            </a:pPr>
            <a:r>
              <a:rPr lang="zh-CN" altLang="en-US" sz="3300" dirty="0" smtClean="0">
                <a:latin typeface="宋体"/>
                <a:ea typeface="宋体"/>
              </a:rPr>
              <a:t>□</a:t>
            </a:r>
            <a:r>
              <a:rPr lang="zh-CN" altLang="zh-CN" sz="3300" b="1" dirty="0" smtClean="0">
                <a:solidFill>
                  <a:schemeClr val="tx1">
                    <a:lumMod val="65000"/>
                    <a:lumOff val="35000"/>
                  </a:schemeClr>
                </a:solidFill>
                <a:latin typeface="幼圆" pitchFamily="49" charset="-122"/>
                <a:ea typeface="幼圆" pitchFamily="49" charset="-122"/>
              </a:rPr>
              <a:t>不重视家风，对家属失管失教</a:t>
            </a:r>
            <a:r>
              <a:rPr lang="zh-CN" altLang="en-US" sz="3300" b="1" dirty="0" smtClean="0">
                <a:solidFill>
                  <a:schemeClr val="tx1">
                    <a:lumMod val="65000"/>
                    <a:lumOff val="35000"/>
                  </a:schemeClr>
                </a:solidFill>
                <a:latin typeface="幼圆" pitchFamily="49" charset="-122"/>
                <a:ea typeface="幼圆" pitchFamily="49" charset="-122"/>
              </a:rPr>
              <a:t>。（</a:t>
            </a:r>
            <a:r>
              <a:rPr lang="en-US" altLang="zh-CN" sz="3300" b="1" dirty="0" smtClean="0">
                <a:solidFill>
                  <a:schemeClr val="tx1">
                    <a:lumMod val="65000"/>
                    <a:lumOff val="35000"/>
                  </a:schemeClr>
                </a:solidFill>
                <a:latin typeface="幼圆" pitchFamily="49" charset="-122"/>
                <a:ea typeface="幼圆" pitchFamily="49" charset="-122"/>
              </a:rPr>
              <a:t>136</a:t>
            </a:r>
            <a:r>
              <a:rPr lang="zh-CN" altLang="en-US" sz="3300" b="1" dirty="0" smtClean="0">
                <a:solidFill>
                  <a:schemeClr val="tx1">
                    <a:lumMod val="65000"/>
                    <a:lumOff val="35000"/>
                  </a:schemeClr>
                </a:solidFill>
                <a:latin typeface="幼圆" pitchFamily="49" charset="-122"/>
                <a:ea typeface="幼圆" pitchFamily="49" charset="-122"/>
              </a:rPr>
              <a:t>条）</a:t>
            </a: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latin typeface="幼圆" pitchFamily="49" charset="-122"/>
                <a:ea typeface="幼圆" pitchFamily="49" charset="-122"/>
              </a:rPr>
              <a:t>纪律处分种类</a:t>
            </a:r>
            <a:endParaRPr lang="zh-CN" altLang="en-US" b="1" dirty="0">
              <a:latin typeface="幼圆" pitchFamily="49" charset="-122"/>
              <a:ea typeface="幼圆" pitchFamily="49" charset="-122"/>
            </a:endParaRPr>
          </a:p>
        </p:txBody>
      </p:sp>
      <p:sp>
        <p:nvSpPr>
          <p:cNvPr id="3" name="内容占位符 2"/>
          <p:cNvSpPr>
            <a:spLocks noGrp="1"/>
          </p:cNvSpPr>
          <p:nvPr>
            <p:ph idx="1"/>
          </p:nvPr>
        </p:nvSpPr>
        <p:spPr/>
        <p:txBody>
          <a:bodyPr>
            <a:normAutofit/>
          </a:bodyPr>
          <a:lstStyle/>
          <a:p>
            <a:pPr>
              <a:lnSpc>
                <a:spcPct val="150000"/>
              </a:lnSpc>
              <a:buNone/>
            </a:pPr>
            <a:r>
              <a:rPr lang="zh-CN" altLang="en-US" dirty="0" smtClean="0">
                <a:latin typeface="黑体" pitchFamily="49" charset="-122"/>
                <a:ea typeface="黑体" pitchFamily="49" charset="-122"/>
              </a:rPr>
              <a:t>□警告（影响期：</a:t>
            </a:r>
            <a:r>
              <a:rPr lang="zh-CN" altLang="en-US" dirty="0" smtClean="0">
                <a:solidFill>
                  <a:srgbClr val="FF0000"/>
                </a:solidFill>
                <a:latin typeface="黑体" pitchFamily="49" charset="-122"/>
                <a:ea typeface="黑体" pitchFamily="49" charset="-122"/>
              </a:rPr>
              <a:t>一年</a:t>
            </a:r>
            <a:r>
              <a:rPr lang="zh-CN" altLang="en-US" dirty="0" smtClean="0">
                <a:latin typeface="黑体" pitchFamily="49" charset="-122"/>
                <a:ea typeface="黑体" pitchFamily="49" charset="-122"/>
              </a:rPr>
              <a:t>）</a:t>
            </a:r>
            <a:endParaRPr lang="en-US" altLang="zh-CN" dirty="0" smtClean="0">
              <a:latin typeface="黑体" pitchFamily="49" charset="-122"/>
              <a:ea typeface="黑体" pitchFamily="49" charset="-122"/>
            </a:endParaRPr>
          </a:p>
          <a:p>
            <a:pPr>
              <a:lnSpc>
                <a:spcPct val="150000"/>
              </a:lnSpc>
              <a:buNone/>
            </a:pPr>
            <a:r>
              <a:rPr lang="zh-CN" altLang="en-US" dirty="0" smtClean="0">
                <a:latin typeface="黑体" pitchFamily="49" charset="-122"/>
                <a:ea typeface="黑体" pitchFamily="49" charset="-122"/>
              </a:rPr>
              <a:t>□严重警告（影响期：</a:t>
            </a:r>
            <a:r>
              <a:rPr lang="zh-CN" altLang="en-US" dirty="0" smtClean="0">
                <a:solidFill>
                  <a:srgbClr val="FF0000"/>
                </a:solidFill>
                <a:latin typeface="黑体" pitchFamily="49" charset="-122"/>
                <a:ea typeface="黑体" pitchFamily="49" charset="-122"/>
              </a:rPr>
              <a:t>一年半</a:t>
            </a:r>
            <a:r>
              <a:rPr lang="zh-CN" altLang="en-US" dirty="0" smtClean="0">
                <a:latin typeface="黑体" pitchFamily="49" charset="-122"/>
                <a:ea typeface="黑体" pitchFamily="49" charset="-122"/>
              </a:rPr>
              <a:t>）</a:t>
            </a:r>
            <a:endParaRPr lang="en-US" altLang="zh-CN" dirty="0" smtClean="0">
              <a:latin typeface="黑体" pitchFamily="49" charset="-122"/>
              <a:ea typeface="黑体" pitchFamily="49" charset="-122"/>
            </a:endParaRPr>
          </a:p>
          <a:p>
            <a:pPr>
              <a:lnSpc>
                <a:spcPct val="150000"/>
              </a:lnSpc>
              <a:buNone/>
            </a:pPr>
            <a:r>
              <a:rPr lang="zh-CN" altLang="en-US" dirty="0" smtClean="0">
                <a:latin typeface="黑体" pitchFamily="49" charset="-122"/>
                <a:ea typeface="黑体" pitchFamily="49" charset="-122"/>
              </a:rPr>
              <a:t>□撤销党内职务（影响期：</a:t>
            </a:r>
            <a:r>
              <a:rPr lang="zh-CN" altLang="en-US" dirty="0" smtClean="0">
                <a:solidFill>
                  <a:srgbClr val="FF0000"/>
                </a:solidFill>
                <a:latin typeface="黑体" pitchFamily="49" charset="-122"/>
                <a:ea typeface="黑体" pitchFamily="49" charset="-122"/>
              </a:rPr>
              <a:t>二年</a:t>
            </a:r>
            <a:r>
              <a:rPr lang="zh-CN" altLang="en-US" dirty="0" smtClean="0">
                <a:latin typeface="黑体" pitchFamily="49" charset="-122"/>
                <a:ea typeface="黑体" pitchFamily="49" charset="-122"/>
              </a:rPr>
              <a:t>）</a:t>
            </a:r>
            <a:endParaRPr lang="en-US" altLang="zh-CN" dirty="0" smtClean="0">
              <a:latin typeface="黑体" pitchFamily="49" charset="-122"/>
              <a:ea typeface="黑体" pitchFamily="49" charset="-122"/>
            </a:endParaRPr>
          </a:p>
          <a:p>
            <a:pPr>
              <a:lnSpc>
                <a:spcPct val="150000"/>
              </a:lnSpc>
              <a:buNone/>
            </a:pPr>
            <a:r>
              <a:rPr lang="zh-CN" altLang="en-US" dirty="0" smtClean="0">
                <a:latin typeface="黑体" pitchFamily="49" charset="-122"/>
                <a:ea typeface="黑体" pitchFamily="49" charset="-122"/>
              </a:rPr>
              <a:t>□留党察看（</a:t>
            </a:r>
            <a:r>
              <a:rPr lang="zh-CN" altLang="en-US" dirty="0" smtClean="0">
                <a:solidFill>
                  <a:srgbClr val="FF0000"/>
                </a:solidFill>
                <a:latin typeface="黑体" pitchFamily="49" charset="-122"/>
                <a:ea typeface="黑体" pitchFamily="49" charset="-122"/>
              </a:rPr>
              <a:t>处分期</a:t>
            </a:r>
            <a:r>
              <a:rPr lang="en-US" altLang="zh-CN" dirty="0" smtClean="0">
                <a:latin typeface="黑体" pitchFamily="49" charset="-122"/>
                <a:ea typeface="黑体" pitchFamily="49" charset="-122"/>
              </a:rPr>
              <a:t>+</a:t>
            </a:r>
            <a:r>
              <a:rPr lang="zh-CN" altLang="en-US" dirty="0" smtClean="0">
                <a:latin typeface="黑体" pitchFamily="49" charset="-122"/>
                <a:ea typeface="黑体" pitchFamily="49" charset="-122"/>
              </a:rPr>
              <a:t>影响期：</a:t>
            </a:r>
            <a:r>
              <a:rPr lang="zh-CN" altLang="en-US" dirty="0" smtClean="0">
                <a:solidFill>
                  <a:srgbClr val="FF0000"/>
                </a:solidFill>
                <a:latin typeface="黑体" pitchFamily="49" charset="-122"/>
                <a:ea typeface="黑体" pitchFamily="49" charset="-122"/>
              </a:rPr>
              <a:t>二</a:t>
            </a:r>
            <a:r>
              <a:rPr lang="zh-CN" altLang="en-US" i="1" dirty="0" smtClean="0">
                <a:solidFill>
                  <a:srgbClr val="FF0000"/>
                </a:solidFill>
                <a:latin typeface="黑体" pitchFamily="49" charset="-122"/>
                <a:ea typeface="黑体" pitchFamily="49" charset="-122"/>
              </a:rPr>
              <a:t>年</a:t>
            </a:r>
            <a:r>
              <a:rPr lang="zh-CN" altLang="en-US" dirty="0" smtClean="0">
                <a:latin typeface="黑体" pitchFamily="49" charset="-122"/>
                <a:ea typeface="黑体" pitchFamily="49" charset="-122"/>
              </a:rPr>
              <a:t>）</a:t>
            </a:r>
            <a:endParaRPr lang="en-US" altLang="zh-CN" dirty="0" smtClean="0">
              <a:latin typeface="黑体" pitchFamily="49" charset="-122"/>
              <a:ea typeface="黑体" pitchFamily="49" charset="-122"/>
            </a:endParaRPr>
          </a:p>
          <a:p>
            <a:pPr>
              <a:lnSpc>
                <a:spcPct val="150000"/>
              </a:lnSpc>
              <a:buNone/>
            </a:pPr>
            <a:r>
              <a:rPr lang="zh-CN" altLang="en-US" dirty="0" smtClean="0">
                <a:latin typeface="黑体" pitchFamily="49" charset="-122"/>
                <a:ea typeface="黑体" pitchFamily="49" charset="-122"/>
              </a:rPr>
              <a:t>□开除党籍（影响期：</a:t>
            </a:r>
            <a:r>
              <a:rPr lang="zh-CN" altLang="en-US" dirty="0" smtClean="0">
                <a:solidFill>
                  <a:srgbClr val="FF0000"/>
                </a:solidFill>
                <a:latin typeface="黑体" pitchFamily="49" charset="-122"/>
                <a:ea typeface="黑体" pitchFamily="49" charset="-122"/>
              </a:rPr>
              <a:t>五年</a:t>
            </a:r>
            <a:r>
              <a:rPr lang="zh-CN" altLang="en-US" dirty="0" smtClean="0">
                <a:latin typeface="黑体" pitchFamily="49" charset="-122"/>
                <a:ea typeface="黑体" pitchFamily="49" charset="-122"/>
              </a:rPr>
              <a:t>）</a:t>
            </a:r>
            <a:endParaRPr lang="zh-CN" altLang="en-US" dirty="0">
              <a:latin typeface="黑体" pitchFamily="49" charset="-122"/>
              <a:ea typeface="黑体" pitchFamily="49" charset="-122"/>
            </a:endParaRPr>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latin typeface="幼圆" pitchFamily="49" charset="-122"/>
                <a:ea typeface="幼圆" pitchFamily="49" charset="-122"/>
              </a:rPr>
              <a:t>纪律种类</a:t>
            </a:r>
            <a:endParaRPr lang="zh-CN" altLang="en-US" b="1" dirty="0">
              <a:latin typeface="幼圆" pitchFamily="49" charset="-122"/>
              <a:ea typeface="幼圆" pitchFamily="49" charset="-122"/>
            </a:endParaRPr>
          </a:p>
        </p:txBody>
      </p:sp>
      <p:sp>
        <p:nvSpPr>
          <p:cNvPr id="3" name="内容占位符 2"/>
          <p:cNvSpPr>
            <a:spLocks noGrp="1"/>
          </p:cNvSpPr>
          <p:nvPr>
            <p:ph idx="1"/>
          </p:nvPr>
        </p:nvSpPr>
        <p:spPr/>
        <p:txBody>
          <a:bodyPr>
            <a:normAutofit/>
          </a:bodyPr>
          <a:lstStyle/>
          <a:p>
            <a:pPr algn="ctr">
              <a:lnSpc>
                <a:spcPct val="150000"/>
              </a:lnSpc>
              <a:buNone/>
            </a:pPr>
            <a:endParaRPr lang="en-US" altLang="zh-CN" dirty="0" smtClean="0">
              <a:latin typeface="宋体"/>
              <a:ea typeface="宋体"/>
            </a:endParaRPr>
          </a:p>
          <a:p>
            <a:pPr algn="ctr">
              <a:lnSpc>
                <a:spcPct val="150000"/>
              </a:lnSpc>
              <a:buNone/>
            </a:pPr>
            <a:r>
              <a:rPr lang="zh-CN" altLang="en-US" dirty="0" smtClean="0">
                <a:latin typeface="宋体"/>
                <a:ea typeface="宋体"/>
              </a:rPr>
              <a:t>□</a:t>
            </a:r>
            <a:r>
              <a:rPr lang="zh-CN" altLang="en-US" dirty="0" smtClean="0"/>
              <a:t>政治纪律    </a:t>
            </a:r>
            <a:r>
              <a:rPr lang="zh-CN" altLang="en-US" dirty="0" smtClean="0">
                <a:latin typeface="宋体"/>
                <a:ea typeface="宋体"/>
              </a:rPr>
              <a:t>□</a:t>
            </a:r>
            <a:r>
              <a:rPr lang="zh-CN" altLang="en-US" dirty="0" smtClean="0"/>
              <a:t>组织纪律</a:t>
            </a:r>
            <a:endParaRPr lang="en-US" altLang="zh-CN" dirty="0" smtClean="0"/>
          </a:p>
          <a:p>
            <a:pPr algn="ctr">
              <a:lnSpc>
                <a:spcPct val="150000"/>
              </a:lnSpc>
              <a:buNone/>
            </a:pPr>
            <a:r>
              <a:rPr lang="zh-CN" altLang="en-US" dirty="0" smtClean="0">
                <a:latin typeface="宋体"/>
                <a:ea typeface="宋体"/>
              </a:rPr>
              <a:t>□</a:t>
            </a:r>
            <a:r>
              <a:rPr lang="zh-CN" altLang="en-US" dirty="0" smtClean="0"/>
              <a:t>廉洁纪律    </a:t>
            </a:r>
            <a:r>
              <a:rPr lang="zh-CN" altLang="en-US" dirty="0" smtClean="0">
                <a:latin typeface="宋体"/>
                <a:ea typeface="宋体"/>
              </a:rPr>
              <a:t>□</a:t>
            </a:r>
            <a:r>
              <a:rPr lang="zh-CN" altLang="en-US" dirty="0" smtClean="0"/>
              <a:t>群众纪律</a:t>
            </a:r>
            <a:endParaRPr lang="en-US" altLang="zh-CN" dirty="0" smtClean="0"/>
          </a:p>
          <a:p>
            <a:pPr algn="ctr">
              <a:lnSpc>
                <a:spcPct val="150000"/>
              </a:lnSpc>
              <a:buNone/>
            </a:pPr>
            <a:r>
              <a:rPr lang="zh-CN" altLang="en-US" dirty="0" smtClean="0">
                <a:latin typeface="宋体"/>
                <a:ea typeface="宋体"/>
              </a:rPr>
              <a:t>□</a:t>
            </a:r>
            <a:r>
              <a:rPr lang="zh-CN" altLang="en-US" dirty="0" smtClean="0"/>
              <a:t>工作纪律    </a:t>
            </a:r>
            <a:r>
              <a:rPr lang="zh-CN" altLang="en-US" dirty="0" smtClean="0">
                <a:latin typeface="宋体"/>
                <a:ea typeface="宋体"/>
              </a:rPr>
              <a:t>□</a:t>
            </a:r>
            <a:r>
              <a:rPr lang="zh-CN" altLang="en-US" dirty="0" smtClean="0"/>
              <a:t>生活纪律</a:t>
            </a:r>
            <a:endParaRPr lang="zh-CN" altLang="en-US"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en-US" sz="4000" b="1" dirty="0" smtClean="0">
                <a:solidFill>
                  <a:srgbClr val="002060"/>
                </a:solidFill>
                <a:latin typeface="黑体" pitchFamily="49" charset="-122"/>
                <a:ea typeface="黑体" pitchFamily="49" charset="-122"/>
              </a:rPr>
              <a:t>党的历史上第四部“党纪处分条例”</a:t>
            </a:r>
            <a:endParaRPr lang="zh-CN" altLang="en-US" sz="4000"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lstStyle/>
          <a:p>
            <a:pPr algn="just">
              <a:lnSpc>
                <a:spcPct val="120000"/>
              </a:lnSpc>
              <a:buNone/>
            </a:pPr>
            <a:endParaRPr lang="en-US" altLang="zh-CN" b="1" dirty="0" smtClean="0">
              <a:solidFill>
                <a:srgbClr val="494949"/>
              </a:solidFill>
              <a:latin typeface="方正仿宋_GBK" pitchFamily="65" charset="-122"/>
              <a:ea typeface="方正仿宋_GBK" pitchFamily="65" charset="-122"/>
            </a:endParaRPr>
          </a:p>
          <a:p>
            <a:pPr algn="just">
              <a:lnSpc>
                <a:spcPct val="150000"/>
              </a:lnSpc>
              <a:buNone/>
            </a:pPr>
            <a:r>
              <a:rPr lang="zh-CN" altLang="en-US" sz="2800" dirty="0" smtClean="0">
                <a:latin typeface="宋体"/>
                <a:ea typeface="宋体"/>
              </a:rPr>
              <a:t>□ </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1997</a:t>
            </a:r>
            <a:r>
              <a:rPr lang="zh-CN" altLang="en-US" sz="2800" b="1" dirty="0" smtClean="0">
                <a:solidFill>
                  <a:schemeClr val="tx1">
                    <a:lumMod val="65000"/>
                    <a:lumOff val="35000"/>
                  </a:schemeClr>
                </a:solidFill>
                <a:latin typeface="幼圆" pitchFamily="49" charset="-122"/>
                <a:ea typeface="幼圆" pitchFamily="49" charset="-122"/>
                <a:cs typeface="Times New Roman" pitchFamily="18" charset="0"/>
              </a:rPr>
              <a:t>年</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800" b="1" dirty="0" smtClean="0">
                <a:solidFill>
                  <a:schemeClr val="tx1">
                    <a:lumMod val="65000"/>
                    <a:lumOff val="35000"/>
                  </a:schemeClr>
                </a:solidFill>
                <a:latin typeface="幼圆" pitchFamily="49" charset="-122"/>
                <a:ea typeface="幼圆" pitchFamily="49" charset="-122"/>
                <a:cs typeface="Times New Roman" pitchFamily="18" charset="0"/>
              </a:rPr>
              <a:t>中国共产党纪律处分条例（试行）</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a:t>
            </a:r>
          </a:p>
          <a:p>
            <a:pPr algn="just">
              <a:lnSpc>
                <a:spcPct val="150000"/>
              </a:lnSpc>
              <a:buNone/>
            </a:pPr>
            <a:r>
              <a:rPr lang="zh-CN" altLang="en-US" sz="2800" dirty="0" smtClean="0">
                <a:latin typeface="宋体"/>
                <a:ea typeface="宋体"/>
              </a:rPr>
              <a:t>□ </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2003</a:t>
            </a:r>
            <a:r>
              <a:rPr lang="zh-CN" altLang="en-US" sz="2800" b="1" dirty="0" smtClean="0">
                <a:solidFill>
                  <a:schemeClr val="tx1">
                    <a:lumMod val="65000"/>
                    <a:lumOff val="35000"/>
                  </a:schemeClr>
                </a:solidFill>
                <a:latin typeface="幼圆" pitchFamily="49" charset="-122"/>
                <a:ea typeface="幼圆" pitchFamily="49" charset="-122"/>
                <a:cs typeface="Times New Roman" pitchFamily="18" charset="0"/>
              </a:rPr>
              <a:t>年</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800" b="1" dirty="0" smtClean="0">
                <a:solidFill>
                  <a:schemeClr val="tx1">
                    <a:lumMod val="65000"/>
                    <a:lumOff val="35000"/>
                  </a:schemeClr>
                </a:solidFill>
                <a:latin typeface="幼圆" pitchFamily="49" charset="-122"/>
                <a:ea typeface="幼圆" pitchFamily="49" charset="-122"/>
                <a:cs typeface="Times New Roman" pitchFamily="18" charset="0"/>
              </a:rPr>
              <a:t>中国共产党纪律处分条例</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a:t>
            </a:r>
          </a:p>
          <a:p>
            <a:pPr algn="just">
              <a:lnSpc>
                <a:spcPct val="150000"/>
              </a:lnSpc>
              <a:buNone/>
            </a:pPr>
            <a:r>
              <a:rPr lang="zh-CN" altLang="en-US" sz="2800" dirty="0" smtClean="0">
                <a:latin typeface="宋体"/>
                <a:ea typeface="宋体"/>
              </a:rPr>
              <a:t>□ </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2015</a:t>
            </a:r>
            <a:r>
              <a:rPr lang="zh-CN" altLang="en-US" sz="2800" b="1" dirty="0" smtClean="0">
                <a:solidFill>
                  <a:schemeClr val="tx1">
                    <a:lumMod val="65000"/>
                    <a:lumOff val="35000"/>
                  </a:schemeClr>
                </a:solidFill>
                <a:latin typeface="幼圆" pitchFamily="49" charset="-122"/>
                <a:ea typeface="幼圆" pitchFamily="49" charset="-122"/>
                <a:cs typeface="Times New Roman" pitchFamily="18" charset="0"/>
              </a:rPr>
              <a:t>年</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800" b="1" dirty="0" smtClean="0">
                <a:solidFill>
                  <a:schemeClr val="tx1">
                    <a:lumMod val="65000"/>
                    <a:lumOff val="35000"/>
                  </a:schemeClr>
                </a:solidFill>
                <a:latin typeface="幼圆" pitchFamily="49" charset="-122"/>
                <a:ea typeface="幼圆" pitchFamily="49" charset="-122"/>
                <a:cs typeface="Times New Roman" pitchFamily="18" charset="0"/>
              </a:rPr>
              <a:t>中国共产党纪律处分条例</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a:t>
            </a:r>
          </a:p>
          <a:p>
            <a:pPr algn="just">
              <a:lnSpc>
                <a:spcPct val="150000"/>
              </a:lnSpc>
              <a:buNone/>
            </a:pPr>
            <a:r>
              <a:rPr lang="zh-CN" altLang="en-US" sz="2800" dirty="0" smtClean="0">
                <a:latin typeface="宋体"/>
                <a:ea typeface="宋体"/>
              </a:rPr>
              <a:t>□ </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2018</a:t>
            </a:r>
            <a:r>
              <a:rPr lang="zh-CN" altLang="en-US" sz="2800" b="1" dirty="0" smtClean="0">
                <a:solidFill>
                  <a:schemeClr val="tx1">
                    <a:lumMod val="65000"/>
                    <a:lumOff val="35000"/>
                  </a:schemeClr>
                </a:solidFill>
                <a:latin typeface="幼圆" pitchFamily="49" charset="-122"/>
                <a:ea typeface="幼圆" pitchFamily="49" charset="-122"/>
                <a:cs typeface="Times New Roman" pitchFamily="18" charset="0"/>
              </a:rPr>
              <a:t>年</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800" b="1" dirty="0" smtClean="0">
                <a:solidFill>
                  <a:schemeClr val="tx1">
                    <a:lumMod val="65000"/>
                    <a:lumOff val="35000"/>
                  </a:schemeClr>
                </a:solidFill>
                <a:latin typeface="幼圆" pitchFamily="49" charset="-122"/>
                <a:ea typeface="幼圆" pitchFamily="49" charset="-122"/>
                <a:cs typeface="Times New Roman" pitchFamily="18" charset="0"/>
              </a:rPr>
              <a:t>中国共产党纪律处分条例</a:t>
            </a:r>
            <a:r>
              <a:rPr lang="en-US" altLang="zh-CN" sz="2800" b="1" dirty="0" smtClean="0">
                <a:solidFill>
                  <a:schemeClr val="tx1">
                    <a:lumMod val="65000"/>
                    <a:lumOff val="35000"/>
                  </a:schemeClr>
                </a:solidFill>
                <a:latin typeface="幼圆" pitchFamily="49" charset="-122"/>
                <a:ea typeface="幼圆" pitchFamily="49" charset="-122"/>
                <a:cs typeface="Times New Roman" pitchFamily="18" charset="0"/>
              </a:rPr>
              <a:t>》</a:t>
            </a:r>
          </a:p>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latin typeface="幼圆" pitchFamily="49" charset="-122"/>
                <a:ea typeface="幼圆" pitchFamily="49" charset="-122"/>
              </a:rPr>
              <a:t>违反中央八项规定精神问题类别</a:t>
            </a:r>
            <a:endParaRPr lang="zh-CN" altLang="en-US" b="1" dirty="0">
              <a:latin typeface="幼圆" pitchFamily="49" charset="-122"/>
              <a:ea typeface="幼圆" pitchFamily="49" charset="-122"/>
            </a:endParaRPr>
          </a:p>
        </p:txBody>
      </p:sp>
      <p:sp>
        <p:nvSpPr>
          <p:cNvPr id="3" name="内容占位符 2"/>
          <p:cNvSpPr>
            <a:spLocks noGrp="1"/>
          </p:cNvSpPr>
          <p:nvPr>
            <p:ph idx="1"/>
          </p:nvPr>
        </p:nvSpPr>
        <p:spPr>
          <a:xfrm>
            <a:off x="457200" y="1839024"/>
            <a:ext cx="3754760" cy="4686320"/>
          </a:xfrm>
        </p:spPr>
        <p:txBody>
          <a:bodyPr>
            <a:normAutofit/>
          </a:bodyPr>
          <a:lstStyle/>
          <a:p>
            <a:pPr>
              <a:buNone/>
            </a:pPr>
            <a:r>
              <a:rPr lang="zh-CN" altLang="en-US" sz="3000" b="1" dirty="0" smtClean="0">
                <a:solidFill>
                  <a:srgbClr val="0B055B"/>
                </a:solidFill>
                <a:latin typeface="宋体"/>
                <a:ea typeface="宋体"/>
              </a:rPr>
              <a:t>□违规吃喝</a:t>
            </a:r>
            <a:endParaRPr lang="en-US" altLang="zh-CN" sz="3000" b="1" dirty="0" smtClean="0">
              <a:solidFill>
                <a:srgbClr val="0B055B"/>
              </a:solidFill>
              <a:latin typeface="宋体"/>
              <a:ea typeface="宋体"/>
            </a:endParaRPr>
          </a:p>
          <a:p>
            <a:pPr>
              <a:buNone/>
            </a:pPr>
            <a:r>
              <a:rPr lang="zh-CN" altLang="en-US" sz="3000" b="1" dirty="0" smtClean="0">
                <a:solidFill>
                  <a:srgbClr val="0B055B"/>
                </a:solidFill>
                <a:latin typeface="宋体"/>
                <a:ea typeface="宋体"/>
              </a:rPr>
              <a:t>□公款国内旅游</a:t>
            </a:r>
            <a:endParaRPr lang="en-US" altLang="zh-CN" sz="3000" b="1" dirty="0" smtClean="0">
              <a:solidFill>
                <a:srgbClr val="0B055B"/>
              </a:solidFill>
              <a:latin typeface="宋体"/>
              <a:ea typeface="宋体"/>
            </a:endParaRPr>
          </a:p>
          <a:p>
            <a:pPr>
              <a:buNone/>
            </a:pPr>
            <a:r>
              <a:rPr lang="zh-CN" altLang="en-US" sz="3000" b="1" dirty="0" smtClean="0">
                <a:solidFill>
                  <a:srgbClr val="0B055B"/>
                </a:solidFill>
                <a:latin typeface="宋体"/>
                <a:ea typeface="宋体"/>
              </a:rPr>
              <a:t>□公款出国境旅游</a:t>
            </a:r>
            <a:endParaRPr lang="en-US" altLang="zh-CN" sz="3000" b="1" dirty="0" smtClean="0">
              <a:solidFill>
                <a:srgbClr val="0B055B"/>
              </a:solidFill>
              <a:latin typeface="宋体"/>
              <a:ea typeface="宋体"/>
            </a:endParaRPr>
          </a:p>
          <a:p>
            <a:pPr>
              <a:buNone/>
            </a:pPr>
            <a:r>
              <a:rPr lang="zh-CN" altLang="en-US" sz="3000" b="1" dirty="0" smtClean="0">
                <a:solidFill>
                  <a:srgbClr val="0B055B"/>
                </a:solidFill>
                <a:latin typeface="宋体"/>
                <a:ea typeface="宋体"/>
              </a:rPr>
              <a:t>□违规配备公务用车</a:t>
            </a:r>
            <a:endParaRPr lang="en-US" altLang="zh-CN" sz="3000" b="1" dirty="0" smtClean="0">
              <a:solidFill>
                <a:srgbClr val="0B055B"/>
              </a:solidFill>
              <a:latin typeface="宋体"/>
              <a:ea typeface="宋体"/>
            </a:endParaRPr>
          </a:p>
          <a:p>
            <a:pPr>
              <a:buNone/>
            </a:pPr>
            <a:r>
              <a:rPr lang="zh-CN" altLang="en-US" sz="3000" b="1" dirty="0" smtClean="0">
                <a:solidFill>
                  <a:srgbClr val="0B055B"/>
                </a:solidFill>
                <a:latin typeface="宋体"/>
                <a:ea typeface="宋体"/>
              </a:rPr>
              <a:t>□楼堂馆所违规</a:t>
            </a:r>
            <a:endParaRPr lang="en-US" altLang="zh-CN" sz="3000" b="1" dirty="0" smtClean="0">
              <a:solidFill>
                <a:srgbClr val="0B055B"/>
              </a:solidFill>
              <a:latin typeface="宋体"/>
              <a:ea typeface="宋体"/>
            </a:endParaRPr>
          </a:p>
          <a:p>
            <a:pPr>
              <a:buNone/>
            </a:pPr>
            <a:r>
              <a:rPr lang="zh-CN" altLang="en-US" sz="3000" b="1" dirty="0" smtClean="0">
                <a:solidFill>
                  <a:srgbClr val="0B055B"/>
                </a:solidFill>
                <a:latin typeface="宋体"/>
                <a:ea typeface="宋体"/>
              </a:rPr>
              <a:t>□违规发放津补贴</a:t>
            </a:r>
            <a:endParaRPr lang="en-US" altLang="zh-CN" sz="3000" b="1" dirty="0" smtClean="0">
              <a:solidFill>
                <a:srgbClr val="0B055B"/>
              </a:solidFill>
              <a:latin typeface="宋体"/>
              <a:ea typeface="宋体"/>
            </a:endParaRPr>
          </a:p>
          <a:p>
            <a:pPr>
              <a:buNone/>
            </a:pPr>
            <a:r>
              <a:rPr lang="zh-CN" altLang="en-US" sz="3000" b="1" dirty="0" smtClean="0">
                <a:solidFill>
                  <a:srgbClr val="0B055B"/>
                </a:solidFill>
                <a:latin typeface="宋体"/>
                <a:ea typeface="宋体"/>
              </a:rPr>
              <a:t>□违规收送礼金礼品</a:t>
            </a:r>
            <a:endParaRPr lang="en-US" altLang="zh-CN" sz="3000" b="1" dirty="0" smtClean="0">
              <a:solidFill>
                <a:srgbClr val="0B055B"/>
              </a:solidFill>
              <a:latin typeface="宋体"/>
              <a:ea typeface="宋体"/>
            </a:endParaRPr>
          </a:p>
        </p:txBody>
      </p:sp>
      <p:sp>
        <p:nvSpPr>
          <p:cNvPr id="4" name="内容占位符 2"/>
          <p:cNvSpPr txBox="1">
            <a:spLocks/>
          </p:cNvSpPr>
          <p:nvPr/>
        </p:nvSpPr>
        <p:spPr>
          <a:xfrm>
            <a:off x="4417640" y="1844824"/>
            <a:ext cx="4546848" cy="4254272"/>
          </a:xfrm>
          <a:prstGeom prst="rect">
            <a:avLst/>
          </a:prstGeom>
        </p:spPr>
        <p:txBody>
          <a:bodyPr vert="horz" rtlCol="0">
            <a:normAutofit/>
          </a:bodyPr>
          <a:lstStyle/>
          <a:p>
            <a:pPr marL="342900" indent="-342900">
              <a:spcBef>
                <a:spcPct val="20000"/>
              </a:spcBef>
              <a:buClr>
                <a:schemeClr val="tx2"/>
              </a:buClr>
              <a:buSzPct val="50000"/>
            </a:pPr>
            <a:r>
              <a:rPr lang="zh-CN" altLang="en-US" sz="3000" b="1" dirty="0" smtClean="0">
                <a:solidFill>
                  <a:srgbClr val="0B055B"/>
                </a:solidFill>
                <a:latin typeface="宋体"/>
                <a:ea typeface="宋体"/>
              </a:rPr>
              <a:t>□大办婚丧喜庆</a:t>
            </a:r>
            <a:endParaRPr lang="zh-CN" altLang="en-US" sz="3000" b="1" dirty="0" smtClean="0">
              <a:solidFill>
                <a:srgbClr val="0B055B"/>
              </a:solidFill>
            </a:endParaRPr>
          </a:p>
          <a:p>
            <a:pPr marL="342900" marR="0" lvl="0" indent="-342900" algn="l"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zh-CN" altLang="en-US" sz="3000" b="1" i="0" u="none" strike="noStrike" kern="1200" cap="none" spc="0" normalizeH="0" baseline="0" noProof="0" dirty="0" smtClean="0">
                <a:ln>
                  <a:noFill/>
                </a:ln>
                <a:solidFill>
                  <a:srgbClr val="0B055B"/>
                </a:solidFill>
                <a:effectLst/>
                <a:uLnTx/>
                <a:uFillTx/>
                <a:latin typeface="宋体"/>
                <a:ea typeface="宋体"/>
                <a:cs typeface="+mn-cs"/>
              </a:rPr>
              <a:t>□提供或接受超标准接待</a:t>
            </a:r>
            <a:endParaRPr kumimoji="0" lang="en-US" altLang="zh-CN" sz="3000" b="1" i="0" u="none" strike="noStrike" kern="1200" cap="none" spc="0" normalizeH="0" baseline="0" noProof="0" dirty="0" smtClean="0">
              <a:ln>
                <a:noFill/>
              </a:ln>
              <a:solidFill>
                <a:srgbClr val="0B055B"/>
              </a:solidFill>
              <a:effectLst/>
              <a:uLnTx/>
              <a:uFillTx/>
              <a:latin typeface="宋体"/>
              <a:ea typeface="宋体"/>
              <a:cs typeface="+mn-cs"/>
            </a:endParaRPr>
          </a:p>
          <a:p>
            <a:pPr marL="342900" marR="0" lvl="0" indent="-342900" algn="l"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zh-CN" altLang="en-US" sz="3000" b="1" i="0" u="none" strike="noStrike" kern="1200" cap="none" spc="0" normalizeH="0" baseline="0" noProof="0" dirty="0" smtClean="0">
                <a:ln>
                  <a:noFill/>
                </a:ln>
                <a:solidFill>
                  <a:srgbClr val="0B055B"/>
                </a:solidFill>
                <a:effectLst/>
                <a:uLnTx/>
                <a:uFillTx/>
                <a:latin typeface="宋体"/>
                <a:ea typeface="宋体"/>
                <a:cs typeface="+mn-cs"/>
              </a:rPr>
              <a:t>□提供或接受高消费娱乐</a:t>
            </a:r>
            <a:endParaRPr kumimoji="0" lang="en-US" altLang="zh-CN" sz="3000" b="1" i="0" u="none" strike="noStrike" kern="1200" cap="none" spc="0" normalizeH="0" baseline="0" noProof="0" dirty="0" smtClean="0">
              <a:ln>
                <a:noFill/>
              </a:ln>
              <a:solidFill>
                <a:srgbClr val="0B055B"/>
              </a:solidFill>
              <a:effectLst/>
              <a:uLnTx/>
              <a:uFillTx/>
              <a:latin typeface="宋体"/>
              <a:ea typeface="宋体"/>
              <a:cs typeface="+mn-cs"/>
            </a:endParaRPr>
          </a:p>
          <a:p>
            <a:pPr marL="342900" marR="0" lvl="0" indent="-342900" algn="l"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zh-CN" altLang="en-US" sz="3000" b="1" i="0" u="none" strike="noStrike" kern="1200" cap="none" spc="0" normalizeH="0" baseline="0" noProof="0" dirty="0" smtClean="0">
                <a:ln>
                  <a:noFill/>
                </a:ln>
                <a:solidFill>
                  <a:srgbClr val="0B055B"/>
                </a:solidFill>
                <a:effectLst/>
                <a:uLnTx/>
                <a:uFillTx/>
                <a:latin typeface="宋体"/>
                <a:ea typeface="宋体"/>
                <a:cs typeface="+mn-cs"/>
              </a:rPr>
              <a:t>□违规出入私人会所</a:t>
            </a:r>
            <a:endParaRPr kumimoji="0" lang="en-US" altLang="zh-CN" sz="3000" b="1" i="0" u="none" strike="noStrike" kern="1200" cap="none" spc="0" normalizeH="0" baseline="0" noProof="0" dirty="0" smtClean="0">
              <a:ln>
                <a:noFill/>
              </a:ln>
              <a:solidFill>
                <a:srgbClr val="0B055B"/>
              </a:solidFill>
              <a:effectLst/>
              <a:uLnTx/>
              <a:uFillTx/>
              <a:latin typeface="宋体"/>
              <a:ea typeface="宋体"/>
              <a:cs typeface="+mn-cs"/>
            </a:endParaRPr>
          </a:p>
          <a:p>
            <a:pPr marL="342900" marR="0" lvl="0" indent="-342900" algn="l"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zh-CN" altLang="en-US" sz="3000" b="1" i="0" u="none" strike="noStrike" kern="1200" cap="none" spc="0" normalizeH="0" baseline="0" noProof="0" dirty="0" smtClean="0">
                <a:ln>
                  <a:noFill/>
                </a:ln>
                <a:solidFill>
                  <a:srgbClr val="0B055B"/>
                </a:solidFill>
                <a:effectLst/>
                <a:uLnTx/>
                <a:uFillTx/>
                <a:latin typeface="宋体"/>
                <a:ea typeface="宋体"/>
                <a:cs typeface="+mn-cs"/>
              </a:rPr>
              <a:t>□领导干部住房违规</a:t>
            </a:r>
            <a:endParaRPr kumimoji="0" lang="en-US" altLang="zh-CN" sz="3000" b="1" i="0" u="none" strike="noStrike" kern="1200" cap="none" spc="0" normalizeH="0" baseline="0" noProof="0" dirty="0" smtClean="0">
              <a:ln>
                <a:noFill/>
              </a:ln>
              <a:solidFill>
                <a:srgbClr val="0B055B"/>
              </a:solidFill>
              <a:effectLst/>
              <a:uLnTx/>
              <a:uFillTx/>
              <a:latin typeface="宋体"/>
              <a:ea typeface="宋体"/>
              <a:cs typeface="+mn-cs"/>
            </a:endParaRPr>
          </a:p>
          <a:p>
            <a:pPr marL="342900" marR="0" lvl="0" indent="-342900" algn="l" defTabSz="914400" rtl="0" eaLnBrk="1" fontAlgn="auto" latinLnBrk="0" hangingPunct="1">
              <a:lnSpc>
                <a:spcPct val="100000"/>
              </a:lnSpc>
              <a:spcBef>
                <a:spcPct val="20000"/>
              </a:spcBef>
              <a:spcAft>
                <a:spcPts val="0"/>
              </a:spcAft>
              <a:buClr>
                <a:schemeClr val="tx2"/>
              </a:buClr>
              <a:buSzPct val="50000"/>
              <a:buFont typeface="Wingdings 2"/>
              <a:buNone/>
              <a:tabLst/>
              <a:defRPr/>
            </a:pPr>
            <a:r>
              <a:rPr kumimoji="0" lang="zh-CN" altLang="en-US" sz="3000" b="1" i="0" u="none" strike="noStrike" kern="1200" cap="none" spc="0" normalizeH="0" baseline="0" noProof="0" dirty="0" smtClean="0">
                <a:ln>
                  <a:noFill/>
                </a:ln>
                <a:solidFill>
                  <a:srgbClr val="0B055B"/>
                </a:solidFill>
                <a:effectLst/>
                <a:uLnTx/>
                <a:uFillTx/>
                <a:latin typeface="宋体"/>
                <a:ea typeface="宋体"/>
                <a:cs typeface="+mn-cs"/>
              </a:rPr>
              <a:t>□违规接受管理服务对象宴请</a:t>
            </a:r>
            <a:endParaRPr kumimoji="0" lang="zh-CN" altLang="en-US" sz="3000" b="1" i="0" u="none" strike="noStrike" kern="1200" cap="none" spc="0" normalizeH="0" baseline="0" noProof="0" dirty="0">
              <a:ln>
                <a:noFill/>
              </a:ln>
              <a:solidFill>
                <a:srgbClr val="0B055B"/>
              </a:solidFill>
              <a:effectLst/>
              <a:uLnTx/>
              <a:uFillTx/>
              <a:latin typeface="+mn-lt"/>
              <a:ea typeface="+mn-ea"/>
              <a:cs typeface="+mn-cs"/>
            </a:endParaRP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solidFill>
                  <a:srgbClr val="002060"/>
                </a:solidFill>
                <a:latin typeface="黑体" pitchFamily="49" charset="-122"/>
                <a:ea typeface="黑体" pitchFamily="49" charset="-122"/>
              </a:rPr>
              <a:t>政治纪律</a:t>
            </a:r>
            <a:endParaRPr lang="zh-CN" altLang="en-US" b="1" dirty="0" smtClean="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normAutofit lnSpcReduction="10000"/>
          </a:bodyPr>
          <a:lstStyle/>
          <a:p>
            <a:pPr>
              <a:buNone/>
            </a:pPr>
            <a:r>
              <a:rPr lang="zh-CN" altLang="zh-CN" sz="2600" b="1" dirty="0" smtClean="0">
                <a:solidFill>
                  <a:schemeClr val="tx1">
                    <a:lumMod val="65000"/>
                    <a:lumOff val="35000"/>
                  </a:schemeClr>
                </a:solidFill>
                <a:latin typeface="幼圆" pitchFamily="49" charset="-122"/>
                <a:ea typeface="幼圆" pitchFamily="49" charset="-122"/>
              </a:rPr>
              <a:t>共</a:t>
            </a:r>
            <a:r>
              <a:rPr lang="en-US" altLang="zh-CN" sz="2600" b="1" dirty="0" smtClean="0">
                <a:solidFill>
                  <a:schemeClr val="tx1">
                    <a:lumMod val="65000"/>
                    <a:lumOff val="35000"/>
                  </a:schemeClr>
                </a:solidFill>
                <a:latin typeface="幼圆" pitchFamily="49" charset="-122"/>
                <a:ea typeface="幼圆" pitchFamily="49" charset="-122"/>
              </a:rPr>
              <a:t>26</a:t>
            </a:r>
            <a:r>
              <a:rPr lang="zh-CN" altLang="zh-CN" sz="2600" b="1" dirty="0" smtClean="0">
                <a:solidFill>
                  <a:schemeClr val="tx1">
                    <a:lumMod val="65000"/>
                    <a:lumOff val="35000"/>
                  </a:schemeClr>
                </a:solidFill>
                <a:latin typeface="幼圆" pitchFamily="49" charset="-122"/>
                <a:ea typeface="幼圆" pitchFamily="49" charset="-122"/>
              </a:rPr>
              <a:t>条，新增</a:t>
            </a:r>
            <a:r>
              <a:rPr lang="en-US" altLang="zh-CN" sz="2600" b="1" dirty="0" smtClean="0">
                <a:solidFill>
                  <a:schemeClr val="tx1">
                    <a:lumMod val="65000"/>
                    <a:lumOff val="35000"/>
                  </a:schemeClr>
                </a:solidFill>
                <a:latin typeface="幼圆" pitchFamily="49" charset="-122"/>
                <a:ea typeface="幼圆" pitchFamily="49" charset="-122"/>
              </a:rPr>
              <a:t>5</a:t>
            </a:r>
            <a:r>
              <a:rPr lang="zh-CN" altLang="zh-CN" sz="2600" b="1" dirty="0" smtClean="0">
                <a:solidFill>
                  <a:schemeClr val="tx1">
                    <a:lumMod val="65000"/>
                    <a:lumOff val="35000"/>
                  </a:schemeClr>
                </a:solidFill>
                <a:latin typeface="幼圆" pitchFamily="49" charset="-122"/>
                <a:ea typeface="幼圆" pitchFamily="49" charset="-122"/>
              </a:rPr>
              <a:t>条，修改</a:t>
            </a:r>
            <a:r>
              <a:rPr lang="en-US" altLang="zh-CN" sz="2600" b="1" dirty="0" smtClean="0">
                <a:solidFill>
                  <a:schemeClr val="tx1">
                    <a:lumMod val="65000"/>
                    <a:lumOff val="35000"/>
                  </a:schemeClr>
                </a:solidFill>
                <a:latin typeface="幼圆" pitchFamily="49" charset="-122"/>
                <a:ea typeface="幼圆" pitchFamily="49" charset="-122"/>
              </a:rPr>
              <a:t>12</a:t>
            </a:r>
            <a:r>
              <a:rPr lang="zh-CN" altLang="zh-CN" sz="2600" b="1" dirty="0" smtClean="0">
                <a:solidFill>
                  <a:schemeClr val="tx1">
                    <a:lumMod val="65000"/>
                    <a:lumOff val="35000"/>
                  </a:schemeClr>
                </a:solidFill>
                <a:latin typeface="幼圆" pitchFamily="49" charset="-122"/>
                <a:ea typeface="幼圆" pitchFamily="49" charset="-122"/>
              </a:rPr>
              <a:t>条。</a:t>
            </a:r>
            <a:endParaRPr lang="en-US" altLang="zh-CN" sz="2600" b="1" dirty="0" smtClean="0">
              <a:solidFill>
                <a:schemeClr val="tx1">
                  <a:lumMod val="65000"/>
                  <a:lumOff val="35000"/>
                </a:schemeClr>
              </a:solidFill>
              <a:latin typeface="幼圆" pitchFamily="49" charset="-122"/>
              <a:ea typeface="幼圆" pitchFamily="49" charset="-122"/>
            </a:endParaRPr>
          </a:p>
          <a:p>
            <a:pPr>
              <a:buNone/>
            </a:pPr>
            <a:r>
              <a:rPr lang="zh-CN" altLang="en-US" sz="2800" dirty="0" smtClean="0">
                <a:latin typeface="宋体"/>
                <a:ea typeface="宋体"/>
              </a:rPr>
              <a:t>□</a:t>
            </a:r>
            <a:r>
              <a:rPr lang="zh-CN" altLang="zh-CN" sz="2600" b="1" dirty="0" smtClean="0">
                <a:solidFill>
                  <a:schemeClr val="tx1">
                    <a:lumMod val="65000"/>
                    <a:lumOff val="35000"/>
                  </a:schemeClr>
                </a:solidFill>
                <a:latin typeface="幼圆" pitchFamily="49" charset="-122"/>
                <a:ea typeface="幼圆" pitchFamily="49" charset="-122"/>
              </a:rPr>
              <a:t>在重大原则问题上不同党中央保持一致行为</a:t>
            </a:r>
            <a:endParaRPr lang="en-US" altLang="zh-CN" sz="2600" b="1" dirty="0" smtClean="0">
              <a:solidFill>
                <a:schemeClr val="tx1">
                  <a:lumMod val="65000"/>
                  <a:lumOff val="35000"/>
                </a:schemeClr>
              </a:solidFill>
              <a:latin typeface="幼圆" pitchFamily="49" charset="-122"/>
              <a:ea typeface="幼圆" pitchFamily="49" charset="-122"/>
            </a:endParaRPr>
          </a:p>
          <a:p>
            <a:pPr>
              <a:buNone/>
            </a:pPr>
            <a:r>
              <a:rPr lang="zh-CN" altLang="en-US" sz="2800" dirty="0" smtClean="0">
                <a:latin typeface="宋体"/>
                <a:ea typeface="宋体"/>
              </a:rPr>
              <a:t>□</a:t>
            </a:r>
            <a:r>
              <a:rPr lang="zh-CN" altLang="zh-CN" sz="2600" b="1" dirty="0" smtClean="0">
                <a:solidFill>
                  <a:schemeClr val="tx1">
                    <a:lumMod val="65000"/>
                    <a:lumOff val="35000"/>
                  </a:schemeClr>
                </a:solidFill>
                <a:latin typeface="幼圆" pitchFamily="49" charset="-122"/>
                <a:ea typeface="幼圆" pitchFamily="49" charset="-122"/>
              </a:rPr>
              <a:t>破坏党的团结统一行为</a:t>
            </a:r>
            <a:endParaRPr lang="en-US" altLang="zh-CN" sz="2600" b="1" dirty="0" smtClean="0">
              <a:solidFill>
                <a:schemeClr val="tx1">
                  <a:lumMod val="65000"/>
                  <a:lumOff val="35000"/>
                </a:schemeClr>
              </a:solidFill>
              <a:latin typeface="幼圆" pitchFamily="49" charset="-122"/>
              <a:ea typeface="幼圆" pitchFamily="49" charset="-122"/>
            </a:endParaRPr>
          </a:p>
          <a:p>
            <a:pPr>
              <a:buNone/>
            </a:pPr>
            <a:r>
              <a:rPr lang="zh-CN" altLang="en-US" sz="2800" dirty="0" smtClean="0">
                <a:latin typeface="宋体"/>
                <a:ea typeface="宋体"/>
              </a:rPr>
              <a:t>□</a:t>
            </a:r>
            <a:r>
              <a:rPr lang="zh-CN" altLang="zh-CN" sz="2600" b="1" dirty="0" smtClean="0">
                <a:solidFill>
                  <a:schemeClr val="tx1">
                    <a:lumMod val="65000"/>
                    <a:lumOff val="35000"/>
                  </a:schemeClr>
                </a:solidFill>
                <a:latin typeface="幼圆" pitchFamily="49" charset="-122"/>
                <a:ea typeface="幼圆" pitchFamily="49" charset="-122"/>
              </a:rPr>
              <a:t>拒不执行党中央大政方针和落实党中央决策部署不坚决行为</a:t>
            </a:r>
            <a:endParaRPr lang="en-US" altLang="zh-CN" sz="2600" b="1" dirty="0" smtClean="0">
              <a:solidFill>
                <a:schemeClr val="tx1">
                  <a:lumMod val="65000"/>
                  <a:lumOff val="35000"/>
                </a:schemeClr>
              </a:solidFill>
              <a:latin typeface="幼圆" pitchFamily="49" charset="-122"/>
              <a:ea typeface="幼圆" pitchFamily="49" charset="-122"/>
            </a:endParaRPr>
          </a:p>
          <a:p>
            <a:pPr>
              <a:buNone/>
            </a:pPr>
            <a:r>
              <a:rPr lang="zh-CN" altLang="en-US" sz="2800" dirty="0" smtClean="0">
                <a:latin typeface="宋体"/>
                <a:ea typeface="宋体"/>
              </a:rPr>
              <a:t>□</a:t>
            </a:r>
            <a:r>
              <a:rPr lang="zh-CN" altLang="zh-CN" sz="2600" b="1" dirty="0" smtClean="0">
                <a:solidFill>
                  <a:schemeClr val="tx1">
                    <a:lumMod val="65000"/>
                    <a:lumOff val="35000"/>
                  </a:schemeClr>
                </a:solidFill>
                <a:latin typeface="幼圆" pitchFamily="49" charset="-122"/>
                <a:ea typeface="幼圆" pitchFamily="49" charset="-122"/>
              </a:rPr>
              <a:t>对抗组织行为</a:t>
            </a:r>
            <a:endParaRPr lang="en-US" altLang="zh-CN" sz="2600" b="1" dirty="0" smtClean="0">
              <a:solidFill>
                <a:schemeClr val="tx1">
                  <a:lumMod val="65000"/>
                  <a:lumOff val="35000"/>
                </a:schemeClr>
              </a:solidFill>
              <a:latin typeface="幼圆" pitchFamily="49" charset="-122"/>
              <a:ea typeface="幼圆" pitchFamily="49" charset="-122"/>
            </a:endParaRPr>
          </a:p>
          <a:p>
            <a:pPr>
              <a:buNone/>
            </a:pPr>
            <a:r>
              <a:rPr lang="zh-CN" altLang="en-US" sz="2800" dirty="0" smtClean="0">
                <a:latin typeface="宋体"/>
                <a:ea typeface="宋体"/>
              </a:rPr>
              <a:t>□</a:t>
            </a:r>
            <a:r>
              <a:rPr lang="zh-CN" altLang="zh-CN" sz="2600" b="1" dirty="0" smtClean="0">
                <a:solidFill>
                  <a:schemeClr val="tx1">
                    <a:lumMod val="65000"/>
                    <a:lumOff val="35000"/>
                  </a:schemeClr>
                </a:solidFill>
                <a:latin typeface="幼圆" pitchFamily="49" charset="-122"/>
                <a:ea typeface="幼圆" pitchFamily="49" charset="-122"/>
              </a:rPr>
              <a:t>发表危害党的言论等行为</a:t>
            </a:r>
            <a:endParaRPr lang="en-US" altLang="zh-CN" sz="2600" b="1" dirty="0" smtClean="0">
              <a:solidFill>
                <a:schemeClr val="tx1">
                  <a:lumMod val="65000"/>
                  <a:lumOff val="35000"/>
                </a:schemeClr>
              </a:solidFill>
              <a:latin typeface="幼圆" pitchFamily="49" charset="-122"/>
              <a:ea typeface="幼圆" pitchFamily="49" charset="-122"/>
            </a:endParaRPr>
          </a:p>
          <a:p>
            <a:pPr>
              <a:buNone/>
            </a:pPr>
            <a:r>
              <a:rPr lang="zh-CN" altLang="en-US" sz="2800" dirty="0" smtClean="0">
                <a:latin typeface="宋体"/>
                <a:ea typeface="宋体"/>
              </a:rPr>
              <a:t>□</a:t>
            </a:r>
            <a:r>
              <a:rPr lang="zh-CN" altLang="zh-CN" sz="2600" b="1" dirty="0" smtClean="0">
                <a:solidFill>
                  <a:schemeClr val="tx1">
                    <a:lumMod val="65000"/>
                    <a:lumOff val="35000"/>
                  </a:schemeClr>
                </a:solidFill>
                <a:latin typeface="幼圆" pitchFamily="49" charset="-122"/>
                <a:ea typeface="幼圆" pitchFamily="49" charset="-122"/>
              </a:rPr>
              <a:t>组织、参加迷信活动行为</a:t>
            </a:r>
            <a:endParaRPr lang="en-US" altLang="zh-CN" sz="2600" b="1" dirty="0" smtClean="0">
              <a:solidFill>
                <a:schemeClr val="tx1">
                  <a:lumMod val="65000"/>
                  <a:lumOff val="35000"/>
                </a:schemeClr>
              </a:solidFill>
              <a:latin typeface="幼圆" pitchFamily="49" charset="-122"/>
              <a:ea typeface="幼圆" pitchFamily="49" charset="-122"/>
            </a:endParaRPr>
          </a:p>
          <a:p>
            <a:pPr>
              <a:buNone/>
            </a:pPr>
            <a:r>
              <a:rPr lang="zh-CN" altLang="en-US" sz="2800" dirty="0" smtClean="0">
                <a:latin typeface="宋体"/>
                <a:ea typeface="宋体"/>
              </a:rPr>
              <a:t>□</a:t>
            </a:r>
            <a:r>
              <a:rPr lang="zh-CN" altLang="zh-CN" sz="2600" b="1" dirty="0" smtClean="0">
                <a:solidFill>
                  <a:schemeClr val="tx1">
                    <a:lumMod val="65000"/>
                    <a:lumOff val="35000"/>
                  </a:schemeClr>
                </a:solidFill>
                <a:latin typeface="幼圆" pitchFamily="49" charset="-122"/>
                <a:ea typeface="幼圆" pitchFamily="49" charset="-122"/>
              </a:rPr>
              <a:t>外逃及在涉外活动中损害党和国家尊严利益行为</a:t>
            </a:r>
            <a:endParaRPr lang="en-US" altLang="zh-CN" sz="2600" b="1" dirty="0" smtClean="0">
              <a:solidFill>
                <a:schemeClr val="tx1">
                  <a:lumMod val="65000"/>
                  <a:lumOff val="35000"/>
                </a:schemeClr>
              </a:solidFill>
              <a:latin typeface="幼圆" pitchFamily="49" charset="-122"/>
              <a:ea typeface="幼圆" pitchFamily="49" charset="-122"/>
            </a:endParaRPr>
          </a:p>
          <a:p>
            <a:pPr>
              <a:buNone/>
            </a:pPr>
            <a:r>
              <a:rPr lang="zh-CN" altLang="en-US" sz="2800" dirty="0" smtClean="0">
                <a:latin typeface="宋体"/>
                <a:ea typeface="宋体"/>
              </a:rPr>
              <a:t>□</a:t>
            </a:r>
            <a:r>
              <a:rPr lang="zh-CN" altLang="zh-CN" sz="2600" b="1" dirty="0" smtClean="0">
                <a:solidFill>
                  <a:schemeClr val="tx1">
                    <a:lumMod val="65000"/>
                    <a:lumOff val="35000"/>
                  </a:schemeClr>
                </a:solidFill>
                <a:latin typeface="幼圆" pitchFamily="49" charset="-122"/>
                <a:ea typeface="幼圆" pitchFamily="49" charset="-122"/>
              </a:rPr>
              <a:t>违反政治规矩等行为。</a:t>
            </a:r>
            <a:endParaRPr lang="zh-CN" altLang="en-US" sz="2600" b="1" dirty="0" smtClean="0">
              <a:solidFill>
                <a:schemeClr val="tx1">
                  <a:lumMod val="65000"/>
                  <a:lumOff val="35000"/>
                </a:schemeClr>
              </a:solidFill>
              <a:latin typeface="幼圆" pitchFamily="49" charset="-122"/>
              <a:ea typeface="幼圆" pitchFamily="49" charset="-122"/>
            </a:endParaRPr>
          </a:p>
          <a:p>
            <a:pPr>
              <a:buNone/>
            </a:pPr>
            <a:endParaRPr lang="zh-CN" altLang="en-US" dirty="0" smtClean="0"/>
          </a:p>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836712"/>
            <a:ext cx="8229600" cy="4968552"/>
          </a:xfrm>
        </p:spPr>
        <p:txBody>
          <a:bodyPr>
            <a:normAutofit/>
          </a:bodyPr>
          <a:lstStyle/>
          <a:p>
            <a:pPr algn="ctr">
              <a:buNone/>
            </a:pPr>
            <a:r>
              <a:rPr lang="zh-CN" altLang="en-US" b="1" dirty="0" smtClean="0">
                <a:solidFill>
                  <a:srgbClr val="002060"/>
                </a:solidFill>
                <a:latin typeface="黑体" pitchFamily="49" charset="-122"/>
                <a:ea typeface="黑体" pitchFamily="49" charset="-122"/>
              </a:rPr>
              <a:t>违反政治纪律</a:t>
            </a:r>
          </a:p>
          <a:p>
            <a:pPr>
              <a:lnSpc>
                <a:spcPct val="150000"/>
              </a:lnSpc>
              <a:buNone/>
            </a:pPr>
            <a:r>
              <a:rPr lang="zh-CN" altLang="en-US" b="1" dirty="0">
                <a:solidFill>
                  <a:srgbClr val="0000CC"/>
                </a:solidFill>
              </a:rPr>
              <a:t>    </a:t>
            </a:r>
            <a:r>
              <a:rPr lang="zh-CN" altLang="en-US" sz="2800" b="1" dirty="0">
                <a:solidFill>
                  <a:srgbClr val="FF0000"/>
                </a:solidFill>
              </a:rPr>
              <a:t>周永康、薄熙来、郭伯雄、徐才厚、令计划、苏荣</a:t>
            </a:r>
            <a:r>
              <a:rPr lang="zh-CN" altLang="en-US" sz="2800" b="1" dirty="0">
                <a:solidFill>
                  <a:srgbClr val="0000CC"/>
                </a:solidFill>
              </a:rPr>
              <a:t>等人，</a:t>
            </a:r>
            <a:r>
              <a:rPr lang="zh-CN" altLang="en-US" sz="2800" b="1" dirty="0">
                <a:solidFill>
                  <a:srgbClr val="0000CC"/>
                </a:solidFill>
                <a:sym typeface="+mn-ea"/>
              </a:rPr>
              <a:t>严重</a:t>
            </a:r>
            <a:r>
              <a:rPr lang="zh-CN" altLang="en-US" sz="2800" b="1" dirty="0">
                <a:solidFill>
                  <a:srgbClr val="0000CC"/>
                </a:solidFill>
              </a:rPr>
              <a:t>破坏党的政治纪律和政治规矩</a:t>
            </a:r>
          </a:p>
          <a:p>
            <a:pPr>
              <a:lnSpc>
                <a:spcPct val="150000"/>
              </a:lnSpc>
              <a:buNone/>
            </a:pPr>
            <a:r>
              <a:rPr lang="zh-CN" altLang="en-US" b="1" dirty="0">
                <a:solidFill>
                  <a:srgbClr val="0000CC"/>
                </a:solidFill>
              </a:rPr>
              <a:t>    </a:t>
            </a:r>
          </a:p>
        </p:txBody>
      </p:sp>
      <p:pic>
        <p:nvPicPr>
          <p:cNvPr id="4" name="图片 3" descr="zyk"/>
          <p:cNvPicPr>
            <a:picLocks noChangeAspect="1"/>
          </p:cNvPicPr>
          <p:nvPr/>
        </p:nvPicPr>
        <p:blipFill>
          <a:blip r:embed="rId2" cstate="print"/>
          <a:stretch>
            <a:fillRect/>
          </a:stretch>
        </p:blipFill>
        <p:spPr>
          <a:xfrm>
            <a:off x="457200" y="3789040"/>
            <a:ext cx="2755900" cy="1744345"/>
          </a:xfrm>
          <a:prstGeom prst="rect">
            <a:avLst/>
          </a:prstGeom>
        </p:spPr>
      </p:pic>
      <p:pic>
        <p:nvPicPr>
          <p:cNvPr id="5" name="图片 4" descr="byb"/>
          <p:cNvPicPr>
            <a:picLocks noChangeAspect="1"/>
          </p:cNvPicPr>
          <p:nvPr/>
        </p:nvPicPr>
        <p:blipFill>
          <a:blip r:embed="rId3" cstate="print"/>
          <a:stretch>
            <a:fillRect/>
          </a:stretch>
        </p:blipFill>
        <p:spPr>
          <a:xfrm>
            <a:off x="3076575" y="3789040"/>
            <a:ext cx="2990850" cy="1744345"/>
          </a:xfrm>
          <a:prstGeom prst="rect">
            <a:avLst/>
          </a:prstGeom>
        </p:spPr>
      </p:pic>
      <p:pic>
        <p:nvPicPr>
          <p:cNvPr id="6" name="图片 5" descr="xch"/>
          <p:cNvPicPr>
            <a:picLocks noChangeAspect="1"/>
          </p:cNvPicPr>
          <p:nvPr/>
        </p:nvPicPr>
        <p:blipFill>
          <a:blip r:embed="rId4" cstate="print"/>
          <a:stretch>
            <a:fillRect/>
          </a:stretch>
        </p:blipFill>
        <p:spPr>
          <a:xfrm>
            <a:off x="5939155" y="3789040"/>
            <a:ext cx="2663825" cy="1740535"/>
          </a:xfrm>
          <a:prstGeom prst="rect">
            <a:avLst/>
          </a:prstGeom>
        </p:spPr>
      </p:pic>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周本顺：政治上的两面人</a:t>
            </a:r>
            <a:endParaRPr lang="zh-CN" altLang="en-US" dirty="0"/>
          </a:p>
        </p:txBody>
      </p:sp>
      <p:sp>
        <p:nvSpPr>
          <p:cNvPr id="3" name="内容占位符 2"/>
          <p:cNvSpPr>
            <a:spLocks noGrp="1"/>
          </p:cNvSpPr>
          <p:nvPr>
            <p:ph idx="1"/>
          </p:nvPr>
        </p:nvSpPr>
        <p:spPr/>
        <p:txBody>
          <a:bodyPr/>
          <a:lstStyle/>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pic>
        <p:nvPicPr>
          <p:cNvPr id="5" name="图片 4" descr="1684523737.jpg"/>
          <p:cNvPicPr>
            <a:picLocks noChangeAspect="1"/>
          </p:cNvPicPr>
          <p:nvPr/>
        </p:nvPicPr>
        <p:blipFill>
          <a:blip r:embed="rId2" cstate="print"/>
          <a:stretch>
            <a:fillRect/>
          </a:stretch>
        </p:blipFill>
        <p:spPr>
          <a:xfrm>
            <a:off x="357158" y="1928802"/>
            <a:ext cx="4079710" cy="3357586"/>
          </a:xfrm>
          <a:prstGeom prst="rect">
            <a:avLst/>
          </a:prstGeom>
        </p:spPr>
      </p:pic>
      <p:pic>
        <p:nvPicPr>
          <p:cNvPr id="6" name="图片 5" descr="1698228460.jpg"/>
          <p:cNvPicPr>
            <a:picLocks noChangeAspect="1"/>
          </p:cNvPicPr>
          <p:nvPr/>
        </p:nvPicPr>
        <p:blipFill>
          <a:blip r:embed="rId3" cstate="print"/>
          <a:stretch>
            <a:fillRect/>
          </a:stretch>
        </p:blipFill>
        <p:spPr>
          <a:xfrm>
            <a:off x="4857752" y="1928802"/>
            <a:ext cx="4071966" cy="3377371"/>
          </a:xfrm>
          <a:prstGeom prst="rect">
            <a:avLst/>
          </a:prstGeom>
        </p:spPr>
      </p:pic>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marL="0" indent="0">
              <a:buNone/>
            </a:pPr>
            <a:r>
              <a:rPr lang="zh-CN" altLang="en-US" b="1" dirty="0">
                <a:solidFill>
                  <a:srgbClr val="FF0000"/>
                </a:solidFill>
                <a:sym typeface="+mn-ea"/>
              </a:rPr>
              <a:t>任志强</a:t>
            </a:r>
            <a:r>
              <a:rPr lang="zh-CN" altLang="en-US" b="1" dirty="0">
                <a:solidFill>
                  <a:srgbClr val="0000CC"/>
                </a:solidFill>
                <a:sym typeface="+mn-ea"/>
              </a:rPr>
              <a:t>：</a:t>
            </a:r>
            <a:r>
              <a:rPr lang="zh-CN" altLang="en-US" b="1" dirty="0">
                <a:solidFill>
                  <a:srgbClr val="002060"/>
                </a:solidFill>
                <a:latin typeface="黑体" pitchFamily="49" charset="-122"/>
                <a:ea typeface="黑体" pitchFamily="49" charset="-122"/>
                <a:sym typeface="+mn-ea"/>
              </a:rPr>
              <a:t>严重违反党的政治纪律，给予留党察看一年处分</a:t>
            </a:r>
            <a:endParaRPr lang="zh-CN" altLang="en-US" dirty="0">
              <a:solidFill>
                <a:srgbClr val="002060"/>
              </a:solidFill>
              <a:latin typeface="黑体" pitchFamily="49" charset="-122"/>
              <a:ea typeface="黑体" pitchFamily="49" charset="-122"/>
            </a:endParaRPr>
          </a:p>
        </p:txBody>
      </p:sp>
      <p:pic>
        <p:nvPicPr>
          <p:cNvPr id="4" name="图片 3" descr="rzq1"/>
          <p:cNvPicPr>
            <a:picLocks noChangeAspect="1"/>
          </p:cNvPicPr>
          <p:nvPr/>
        </p:nvPicPr>
        <p:blipFill>
          <a:blip r:embed="rId3" cstate="print"/>
          <a:stretch>
            <a:fillRect/>
          </a:stretch>
        </p:blipFill>
        <p:spPr>
          <a:xfrm>
            <a:off x="4867275" y="3059430"/>
            <a:ext cx="2751455" cy="2772410"/>
          </a:xfrm>
          <a:prstGeom prst="rect">
            <a:avLst/>
          </a:prstGeom>
        </p:spPr>
      </p:pic>
      <p:pic>
        <p:nvPicPr>
          <p:cNvPr id="5" name="图片 4" descr="rzq"/>
          <p:cNvPicPr>
            <a:picLocks noChangeAspect="1"/>
          </p:cNvPicPr>
          <p:nvPr/>
        </p:nvPicPr>
        <p:blipFill>
          <a:blip r:embed="rId4" cstate="print"/>
          <a:stretch>
            <a:fillRect/>
          </a:stretch>
        </p:blipFill>
        <p:spPr>
          <a:xfrm>
            <a:off x="857885" y="3131185"/>
            <a:ext cx="3367405" cy="2629535"/>
          </a:xfrm>
          <a:prstGeom prst="rect">
            <a:avLst/>
          </a:prstGeom>
        </p:spPr>
      </p:pic>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5"/>
            <a:ext cx="8229600" cy="4859174"/>
          </a:xfrm>
        </p:spPr>
        <p:txBody>
          <a:bodyPr/>
          <a:lstStyle/>
          <a:p>
            <a:pPr marL="0" indent="0">
              <a:buNone/>
            </a:pPr>
            <a:r>
              <a:rPr lang="zh-CN" altLang="en-US" b="1" dirty="0">
                <a:solidFill>
                  <a:srgbClr val="FF0000"/>
                </a:solidFill>
              </a:rPr>
              <a:t>毕福剑</a:t>
            </a:r>
            <a:r>
              <a:rPr lang="zh-CN" altLang="en-US" b="1" dirty="0"/>
              <a:t>：</a:t>
            </a:r>
            <a:r>
              <a:rPr lang="zh-CN" altLang="en-US" b="1" dirty="0">
                <a:solidFill>
                  <a:srgbClr val="002060"/>
                </a:solidFill>
                <a:latin typeface="黑体" pitchFamily="49" charset="-122"/>
                <a:ea typeface="黑体" pitchFamily="49" charset="-122"/>
              </a:rPr>
              <a:t>严重违反政治纪律</a:t>
            </a:r>
          </a:p>
        </p:txBody>
      </p:sp>
      <p:pic>
        <p:nvPicPr>
          <p:cNvPr id="4" name="图片 3" descr="bfj"/>
          <p:cNvPicPr>
            <a:picLocks noChangeAspect="1"/>
          </p:cNvPicPr>
          <p:nvPr/>
        </p:nvPicPr>
        <p:blipFill>
          <a:blip r:embed="rId2" cstate="print"/>
          <a:stretch>
            <a:fillRect/>
          </a:stretch>
        </p:blipFill>
        <p:spPr>
          <a:xfrm>
            <a:off x="1061720" y="2235200"/>
            <a:ext cx="3764915" cy="3139440"/>
          </a:xfrm>
          <a:prstGeom prst="rect">
            <a:avLst/>
          </a:prstGeom>
        </p:spPr>
      </p:pic>
      <p:pic>
        <p:nvPicPr>
          <p:cNvPr id="5" name="图片 4" descr="b"/>
          <p:cNvPicPr>
            <a:picLocks noChangeAspect="1"/>
          </p:cNvPicPr>
          <p:nvPr/>
        </p:nvPicPr>
        <p:blipFill>
          <a:blip r:embed="rId3" cstate="print"/>
          <a:stretch>
            <a:fillRect/>
          </a:stretch>
        </p:blipFill>
        <p:spPr>
          <a:xfrm>
            <a:off x="5770880" y="1097915"/>
            <a:ext cx="2409190" cy="4276725"/>
          </a:xfrm>
          <a:prstGeom prst="rect">
            <a:avLst/>
          </a:prstGeom>
        </p:spPr>
      </p:pic>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descr="老毕.jpg"/>
          <p:cNvPicPr>
            <a:picLocks noGrp="1" noChangeAspect="1"/>
          </p:cNvPicPr>
          <p:nvPr>
            <p:ph idx="1"/>
          </p:nvPr>
        </p:nvPicPr>
        <p:blipFill>
          <a:blip r:embed="rId2" cstate="print"/>
          <a:stretch>
            <a:fillRect/>
          </a:stretch>
        </p:blipFill>
        <p:spPr>
          <a:xfrm>
            <a:off x="5052546" y="1412776"/>
            <a:ext cx="4091454" cy="4104456"/>
          </a:xfrm>
        </p:spPr>
      </p:pic>
      <p:pic>
        <p:nvPicPr>
          <p:cNvPr id="5" name="图片 4" descr="702357973.jpg"/>
          <p:cNvPicPr>
            <a:picLocks noChangeAspect="1"/>
          </p:cNvPicPr>
          <p:nvPr/>
        </p:nvPicPr>
        <p:blipFill>
          <a:blip r:embed="rId3" cstate="print"/>
          <a:stretch>
            <a:fillRect/>
          </a:stretch>
        </p:blipFill>
        <p:spPr>
          <a:xfrm>
            <a:off x="0" y="1412776"/>
            <a:ext cx="5415211" cy="4104456"/>
          </a:xfrm>
          <a:prstGeom prst="rect">
            <a:avLst/>
          </a:prstGeom>
        </p:spPr>
      </p:pic>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组织纪律</a:t>
            </a:r>
          </a:p>
        </p:txBody>
      </p:sp>
      <p:sp>
        <p:nvSpPr>
          <p:cNvPr id="3" name="内容占位符 2"/>
          <p:cNvSpPr>
            <a:spLocks noGrp="1"/>
          </p:cNvSpPr>
          <p:nvPr>
            <p:ph idx="1"/>
          </p:nvPr>
        </p:nvSpPr>
        <p:spPr>
          <a:xfrm>
            <a:off x="457200" y="1600200"/>
            <a:ext cx="8229600" cy="4853136"/>
          </a:xfrm>
        </p:spPr>
        <p:txBody>
          <a:bodyPr>
            <a:normAutofit fontScale="25000" lnSpcReduction="20000"/>
          </a:bodyPr>
          <a:lstStyle/>
          <a:p>
            <a:pPr>
              <a:lnSpc>
                <a:spcPct val="170000"/>
              </a:lnSpc>
              <a:buNone/>
            </a:pPr>
            <a:r>
              <a:rPr lang="zh-CN" altLang="en-US" sz="8800" b="1" dirty="0" smtClean="0">
                <a:solidFill>
                  <a:schemeClr val="tx1">
                    <a:lumMod val="65000"/>
                    <a:lumOff val="35000"/>
                  </a:schemeClr>
                </a:solidFill>
                <a:latin typeface="幼圆" pitchFamily="49" charset="-122"/>
                <a:ea typeface="幼圆" pitchFamily="49" charset="-122"/>
              </a:rPr>
              <a:t>共</a:t>
            </a:r>
            <a:r>
              <a:rPr lang="en-US" altLang="zh-CN" sz="8800" b="1" dirty="0" smtClean="0">
                <a:solidFill>
                  <a:schemeClr val="tx1">
                    <a:lumMod val="65000"/>
                    <a:lumOff val="35000"/>
                  </a:schemeClr>
                </a:solidFill>
                <a:latin typeface="幼圆" pitchFamily="49" charset="-122"/>
                <a:ea typeface="幼圆" pitchFamily="49" charset="-122"/>
              </a:rPr>
              <a:t>15</a:t>
            </a:r>
            <a:r>
              <a:rPr lang="zh-CN" altLang="en-US" sz="8800" b="1" dirty="0" smtClean="0">
                <a:solidFill>
                  <a:schemeClr val="tx1">
                    <a:lumMod val="65000"/>
                    <a:lumOff val="35000"/>
                  </a:schemeClr>
                </a:solidFill>
                <a:latin typeface="幼圆" pitchFamily="49" charset="-122"/>
                <a:ea typeface="幼圆" pitchFamily="49" charset="-122"/>
              </a:rPr>
              <a:t>条，修改</a:t>
            </a:r>
            <a:r>
              <a:rPr lang="en-US" altLang="zh-CN" sz="8800" b="1" dirty="0" smtClean="0">
                <a:solidFill>
                  <a:schemeClr val="tx1">
                    <a:lumMod val="65000"/>
                    <a:lumOff val="35000"/>
                  </a:schemeClr>
                </a:solidFill>
                <a:latin typeface="幼圆" pitchFamily="49" charset="-122"/>
                <a:ea typeface="幼圆" pitchFamily="49" charset="-122"/>
              </a:rPr>
              <a:t>5</a:t>
            </a:r>
            <a:r>
              <a:rPr lang="zh-CN" altLang="en-US" sz="8800" b="1" dirty="0" smtClean="0">
                <a:solidFill>
                  <a:schemeClr val="tx1">
                    <a:lumMod val="65000"/>
                    <a:lumOff val="35000"/>
                  </a:schemeClr>
                </a:solidFill>
                <a:latin typeface="幼圆" pitchFamily="49" charset="-122"/>
                <a:ea typeface="幼圆" pitchFamily="49" charset="-122"/>
              </a:rPr>
              <a:t>条</a:t>
            </a:r>
            <a:endParaRPr lang="en-US" altLang="zh-CN" sz="88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8800" dirty="0" smtClean="0">
                <a:latin typeface="宋体"/>
                <a:ea typeface="宋体"/>
              </a:rPr>
              <a:t>□</a:t>
            </a:r>
            <a:r>
              <a:rPr lang="zh-CN" altLang="en-US" sz="8800" b="1" dirty="0" smtClean="0">
                <a:solidFill>
                  <a:schemeClr val="tx1">
                    <a:lumMod val="65000"/>
                    <a:lumOff val="35000"/>
                  </a:schemeClr>
                </a:solidFill>
                <a:latin typeface="幼圆" pitchFamily="49" charset="-122"/>
                <a:ea typeface="幼圆" pitchFamily="49" charset="-122"/>
              </a:rPr>
              <a:t>本章规定了违反民主集中制原则等行为、侵犯党员权利行为、违反组织工作原则等行为、违规办理因私出国（境）证件和在国（境）外擅自脱离组织等行为。</a:t>
            </a:r>
            <a:endParaRPr lang="en-US" altLang="zh-CN" sz="88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8800" dirty="0" smtClean="0">
                <a:latin typeface="宋体"/>
                <a:ea typeface="宋体"/>
              </a:rPr>
              <a:t>□</a:t>
            </a:r>
            <a:r>
              <a:rPr lang="zh-CN" altLang="en-US" sz="8800" b="1" dirty="0" smtClean="0">
                <a:solidFill>
                  <a:schemeClr val="tx1">
                    <a:lumMod val="65000"/>
                    <a:lumOff val="35000"/>
                  </a:schemeClr>
                </a:solidFill>
                <a:latin typeface="幼圆" pitchFamily="49" charset="-122"/>
                <a:ea typeface="幼圆" pitchFamily="49" charset="-122"/>
              </a:rPr>
              <a:t>此次修订，对故意规避集体决策、借集体决策名义集体违规等违反民主集中制原则行为作出明确规定；对拉票贿选等非组织活动作出细化规定；对干部选任工作中搞任人唯亲、排斥异己、跑官要官、突击提拔或调整干部行为作出补充规定。</a:t>
            </a:r>
          </a:p>
          <a:p>
            <a:pPr>
              <a:buNone/>
            </a:pPr>
            <a:endParaRPr lang="zh-CN" altLang="en-US" dirty="0" smtClean="0">
              <a:solidFill>
                <a:prstClr val="black"/>
              </a:solidFill>
            </a:endParaRPr>
          </a:p>
          <a:p>
            <a:pPr>
              <a:buNone/>
            </a:pPr>
            <a:r>
              <a:rPr lang="en-US" altLang="zh-CN" dirty="0" smtClean="0"/>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廉洁纪律</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a:xfrm>
            <a:off x="457200" y="1600200"/>
            <a:ext cx="8229600" cy="4997152"/>
          </a:xfrm>
        </p:spPr>
        <p:txBody>
          <a:bodyPr>
            <a:normAutofit fontScale="40000" lnSpcReduction="20000"/>
          </a:bodyPr>
          <a:lstStyle/>
          <a:p>
            <a:pPr>
              <a:lnSpc>
                <a:spcPct val="170000"/>
              </a:lnSpc>
              <a:buNone/>
            </a:pPr>
            <a:r>
              <a:rPr lang="zh-CN" altLang="en-US" sz="4600" b="1" dirty="0" smtClean="0">
                <a:solidFill>
                  <a:schemeClr val="tx1">
                    <a:lumMod val="65000"/>
                    <a:lumOff val="35000"/>
                  </a:schemeClr>
                </a:solidFill>
                <a:latin typeface="幼圆" pitchFamily="49" charset="-122"/>
                <a:ea typeface="幼圆" pitchFamily="49" charset="-122"/>
              </a:rPr>
              <a:t>共</a:t>
            </a:r>
            <a:r>
              <a:rPr lang="en-US" altLang="zh-CN" sz="4600" b="1" dirty="0" smtClean="0">
                <a:solidFill>
                  <a:schemeClr val="tx1">
                    <a:lumMod val="65000"/>
                    <a:lumOff val="35000"/>
                  </a:schemeClr>
                </a:solidFill>
                <a:latin typeface="幼圆" pitchFamily="49" charset="-122"/>
                <a:ea typeface="幼圆" pitchFamily="49" charset="-122"/>
              </a:rPr>
              <a:t>27</a:t>
            </a:r>
            <a:r>
              <a:rPr lang="zh-CN" altLang="en-US" sz="4600" b="1" dirty="0" smtClean="0">
                <a:solidFill>
                  <a:schemeClr val="tx1">
                    <a:lumMod val="65000"/>
                    <a:lumOff val="35000"/>
                  </a:schemeClr>
                </a:solidFill>
                <a:latin typeface="幼圆" pitchFamily="49" charset="-122"/>
                <a:ea typeface="幼圆" pitchFamily="49" charset="-122"/>
              </a:rPr>
              <a:t>条，新增</a:t>
            </a:r>
            <a:r>
              <a:rPr lang="en-US" altLang="zh-CN" sz="4600" b="1" dirty="0" smtClean="0">
                <a:solidFill>
                  <a:schemeClr val="tx1">
                    <a:lumMod val="65000"/>
                    <a:lumOff val="35000"/>
                  </a:schemeClr>
                </a:solidFill>
                <a:latin typeface="幼圆" pitchFamily="49" charset="-122"/>
                <a:ea typeface="幼圆" pitchFamily="49" charset="-122"/>
              </a:rPr>
              <a:t>2</a:t>
            </a:r>
            <a:r>
              <a:rPr lang="zh-CN" altLang="en-US" sz="4600" b="1" dirty="0" smtClean="0">
                <a:solidFill>
                  <a:schemeClr val="tx1">
                    <a:lumMod val="65000"/>
                    <a:lumOff val="35000"/>
                  </a:schemeClr>
                </a:solidFill>
                <a:latin typeface="幼圆" pitchFamily="49" charset="-122"/>
                <a:ea typeface="幼圆" pitchFamily="49" charset="-122"/>
              </a:rPr>
              <a:t>条，修改</a:t>
            </a:r>
            <a:r>
              <a:rPr lang="en-US" altLang="zh-CN" sz="4600" b="1" dirty="0" smtClean="0">
                <a:solidFill>
                  <a:schemeClr val="tx1">
                    <a:lumMod val="65000"/>
                    <a:lumOff val="35000"/>
                  </a:schemeClr>
                </a:solidFill>
                <a:latin typeface="幼圆" pitchFamily="49" charset="-122"/>
                <a:ea typeface="幼圆" pitchFamily="49" charset="-122"/>
              </a:rPr>
              <a:t>12</a:t>
            </a:r>
            <a:r>
              <a:rPr lang="zh-CN" altLang="en-US" sz="4600" b="1" dirty="0" smtClean="0">
                <a:solidFill>
                  <a:schemeClr val="tx1">
                    <a:lumMod val="65000"/>
                    <a:lumOff val="35000"/>
                  </a:schemeClr>
                </a:solidFill>
                <a:latin typeface="幼圆" pitchFamily="49" charset="-122"/>
                <a:ea typeface="幼圆" pitchFamily="49" charset="-122"/>
              </a:rPr>
              <a:t>条</a:t>
            </a:r>
            <a:r>
              <a:rPr lang="zh-CN" altLang="zh-CN" sz="4600" b="1" dirty="0" smtClean="0">
                <a:solidFill>
                  <a:schemeClr val="tx1">
                    <a:lumMod val="65000"/>
                    <a:lumOff val="35000"/>
                  </a:schemeClr>
                </a:solidFill>
                <a:latin typeface="幼圆" pitchFamily="49" charset="-122"/>
                <a:ea typeface="幼圆" pitchFamily="49" charset="-122"/>
              </a:rPr>
              <a:t>。</a:t>
            </a:r>
            <a:endParaRPr lang="en-US" altLang="zh-CN" sz="46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4600" dirty="0" smtClean="0">
                <a:latin typeface="宋体"/>
                <a:ea typeface="宋体"/>
              </a:rPr>
              <a:t>□</a:t>
            </a:r>
            <a:r>
              <a:rPr lang="zh-CN" altLang="en-US" sz="4600" b="1" dirty="0" smtClean="0">
                <a:solidFill>
                  <a:schemeClr val="tx1">
                    <a:lumMod val="65000"/>
                    <a:lumOff val="35000"/>
                  </a:schemeClr>
                </a:solidFill>
                <a:latin typeface="幼圆" pitchFamily="49" charset="-122"/>
                <a:ea typeface="幼圆" pitchFamily="49" charset="-122"/>
              </a:rPr>
              <a:t>本章规定的违纪行为主要包括：以权谋私行为，违规接受礼品礼金和服务等行为，违规从事营利活动行为，违反工作生活待遇规定等行为，违规占有、使用公款公物等行为，违反厉行节约反对浪费规定行为，权色交易等行为。</a:t>
            </a:r>
            <a:endParaRPr lang="en-US" altLang="zh-CN" sz="46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4600" dirty="0" smtClean="0">
                <a:latin typeface="宋体"/>
                <a:ea typeface="宋体"/>
              </a:rPr>
              <a:t>□</a:t>
            </a:r>
            <a:r>
              <a:rPr lang="zh-CN" altLang="en-US" sz="4600" b="1" dirty="0" smtClean="0">
                <a:solidFill>
                  <a:schemeClr val="tx1">
                    <a:lumMod val="65000"/>
                    <a:lumOff val="35000"/>
                  </a:schemeClr>
                </a:solidFill>
                <a:latin typeface="幼圆" pitchFamily="49" charset="-122"/>
                <a:ea typeface="幼圆" pitchFamily="49" charset="-122"/>
              </a:rPr>
              <a:t>此次修订，针对“四风”隐形变异，对以学习培训、考察调研为名变相公款旅游等违反中央八项规定精神新表现作出处分规定；强化对党员干部从事营利活动的监督，增加对利用决策、审批过程中掌握的未公开信息买卖股票行为的处分规定；增写借用管理和服务对象钱款住房车辆、通过民间借贷等金融活动获取大额回报等影响公正执行公务行为的处分条款。</a:t>
            </a:r>
          </a:p>
          <a:p>
            <a:pPr>
              <a:buNone/>
            </a:pPr>
            <a:endParaRPr lang="zh-CN" altLang="en-US" dirty="0" smtClean="0">
              <a:solidFill>
                <a:prstClr val="black"/>
              </a:solidFill>
            </a:endParaRPr>
          </a:p>
          <a:p>
            <a:pPr>
              <a:buNone/>
            </a:pPr>
            <a:r>
              <a:rPr lang="en-US" altLang="zh-CN" dirty="0" smtClean="0"/>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descr="1670709635.jpg"/>
          <p:cNvPicPr>
            <a:picLocks noGrp="1" noChangeAspect="1"/>
          </p:cNvPicPr>
          <p:nvPr>
            <p:ph idx="1"/>
          </p:nvPr>
        </p:nvPicPr>
        <p:blipFill>
          <a:blip r:embed="rId2" cstate="print"/>
          <a:stretch>
            <a:fillRect/>
          </a:stretch>
        </p:blipFill>
        <p:spPr>
          <a:xfrm>
            <a:off x="1691680" y="0"/>
            <a:ext cx="5904656" cy="6858000"/>
          </a:xfrm>
        </p:spPr>
      </p:pic>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b="1" dirty="0" smtClean="0">
                <a:solidFill>
                  <a:srgbClr val="002060"/>
                </a:solidFill>
                <a:latin typeface="黑体" pitchFamily="49" charset="-122"/>
                <a:ea typeface="黑体" pitchFamily="49" charset="-122"/>
              </a:rPr>
              <a:t>历次修订背景</a:t>
            </a:r>
          </a:p>
        </p:txBody>
      </p:sp>
      <p:sp>
        <p:nvSpPr>
          <p:cNvPr id="3" name="内容占位符 2"/>
          <p:cNvSpPr>
            <a:spLocks noGrp="1"/>
          </p:cNvSpPr>
          <p:nvPr>
            <p:ph idx="1"/>
          </p:nvPr>
        </p:nvSpPr>
        <p:spPr>
          <a:xfrm>
            <a:off x="3214678" y="2171704"/>
            <a:ext cx="5186370" cy="3757626"/>
          </a:xfrm>
        </p:spPr>
        <p:txBody>
          <a:bodyPr/>
          <a:lstStyle/>
          <a:p>
            <a:pPr lvl="0">
              <a:lnSpc>
                <a:spcPct val="150000"/>
              </a:lnSpc>
              <a:buNone/>
            </a:pPr>
            <a:r>
              <a:rPr lang="en-US" altLang="zh-CN" sz="2000" b="1" dirty="0" smtClean="0">
                <a:solidFill>
                  <a:schemeClr val="tx1">
                    <a:lumMod val="65000"/>
                    <a:lumOff val="35000"/>
                  </a:schemeClr>
                </a:solidFill>
                <a:latin typeface="幼圆" pitchFamily="49" charset="-122"/>
                <a:ea typeface="幼圆" pitchFamily="49" charset="-122"/>
                <a:cs typeface="Times New Roman" pitchFamily="18" charset="0"/>
              </a:rPr>
              <a:t>   1997</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年印发</a:t>
            </a:r>
            <a:r>
              <a:rPr lang="zh-CN" altLang="zh-CN" sz="20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试行条例</a:t>
            </a:r>
            <a:r>
              <a:rPr lang="zh-CN" altLang="zh-CN" sz="20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，在经过了七年的实践检验后，随着政治形势的发展，新情况、新问题的不断出现。</a:t>
            </a:r>
            <a:r>
              <a:rPr lang="en-US" altLang="zh-CN" sz="2000" b="1" dirty="0" smtClean="0">
                <a:solidFill>
                  <a:schemeClr val="tx1">
                    <a:lumMod val="65000"/>
                    <a:lumOff val="35000"/>
                  </a:schemeClr>
                </a:solidFill>
                <a:latin typeface="幼圆" pitchFamily="49" charset="-122"/>
                <a:ea typeface="幼圆" pitchFamily="49" charset="-122"/>
                <a:cs typeface="Times New Roman" pitchFamily="18" charset="0"/>
              </a:rPr>
              <a:t>2003</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年</a:t>
            </a:r>
            <a:r>
              <a:rPr lang="en-US" altLang="zh-CN" sz="2000" b="1" dirty="0" smtClean="0">
                <a:solidFill>
                  <a:schemeClr val="tx1">
                    <a:lumMod val="65000"/>
                    <a:lumOff val="35000"/>
                  </a:schemeClr>
                </a:solidFill>
                <a:latin typeface="幼圆" pitchFamily="49" charset="-122"/>
                <a:ea typeface="幼圆" pitchFamily="49" charset="-122"/>
                <a:cs typeface="Times New Roman" pitchFamily="18" charset="0"/>
              </a:rPr>
              <a:t>12</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月</a:t>
            </a:r>
            <a:r>
              <a:rPr lang="en-US" altLang="zh-CN" sz="2000" b="1" dirty="0" smtClean="0">
                <a:solidFill>
                  <a:schemeClr val="tx1">
                    <a:lumMod val="65000"/>
                    <a:lumOff val="35000"/>
                  </a:schemeClr>
                </a:solidFill>
                <a:latin typeface="幼圆" pitchFamily="49" charset="-122"/>
                <a:ea typeface="幼圆" pitchFamily="49" charset="-122"/>
                <a:cs typeface="Times New Roman" pitchFamily="18" charset="0"/>
              </a:rPr>
              <a:t>31</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日，中共中央颁布了</a:t>
            </a:r>
            <a:r>
              <a:rPr lang="en-US" altLang="zh-CN" sz="20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中国共产党纪律处分条例</a:t>
            </a:r>
            <a:r>
              <a:rPr lang="en-US" altLang="zh-CN" sz="20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a:t>
            </a:r>
            <a:r>
              <a:rPr lang="en-US" altLang="zh-CN" sz="20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党纪处分条例</a:t>
            </a:r>
            <a:r>
              <a:rPr lang="en-US" altLang="zh-CN" sz="2000" b="1" dirty="0" smtClean="0">
                <a:solidFill>
                  <a:schemeClr val="tx1">
                    <a:lumMod val="65000"/>
                    <a:lumOff val="35000"/>
                  </a:schemeClr>
                </a:solidFill>
                <a:latin typeface="幼圆" pitchFamily="49" charset="-122"/>
                <a:ea typeface="幼圆" pitchFamily="49" charset="-122"/>
                <a:cs typeface="Times New Roman" pitchFamily="18" charset="0"/>
              </a:rPr>
              <a:t>》</a:t>
            </a:r>
            <a:r>
              <a:rPr lang="zh-CN" altLang="en-US" sz="2000" b="1" dirty="0" smtClean="0">
                <a:solidFill>
                  <a:schemeClr val="tx1">
                    <a:lumMod val="65000"/>
                    <a:lumOff val="35000"/>
                  </a:schemeClr>
                </a:solidFill>
                <a:latin typeface="幼圆" pitchFamily="49" charset="-122"/>
                <a:ea typeface="幼圆" pitchFamily="49" charset="-122"/>
                <a:cs typeface="Times New Roman" pitchFamily="18" charset="0"/>
              </a:rPr>
              <a:t>被注入新的时代内涵，并以正式条例的形式颁行，从而使党纪处分制度建设又进入了新的阶段。</a:t>
            </a:r>
            <a:endParaRPr lang="zh-CN" altLang="en-US" sz="2000" dirty="0" smtClean="0">
              <a:solidFill>
                <a:schemeClr val="tx1">
                  <a:lumMod val="65000"/>
                  <a:lumOff val="35000"/>
                </a:schemeClr>
              </a:solidFill>
              <a:latin typeface="幼圆" pitchFamily="49" charset="-122"/>
              <a:ea typeface="幼圆" pitchFamily="49" charset="-122"/>
              <a:cs typeface="宋体" pitchFamily="2" charset="-122"/>
            </a:endParaRPr>
          </a:p>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pic>
        <p:nvPicPr>
          <p:cNvPr id="5" name="Picture 2" descr="F:\4_1435716930.png"/>
          <p:cNvPicPr>
            <a:picLocks noChangeAspect="1" noChangeArrowheads="1"/>
          </p:cNvPicPr>
          <p:nvPr/>
        </p:nvPicPr>
        <p:blipFill>
          <a:blip r:embed="rId2" cstate="print"/>
          <a:srcRect/>
          <a:stretch>
            <a:fillRect/>
          </a:stretch>
        </p:blipFill>
        <p:spPr bwMode="auto">
          <a:xfrm>
            <a:off x="812787" y="2285992"/>
            <a:ext cx="2187577" cy="3451186"/>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群众纪律</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normAutofit fontScale="77500" lnSpcReduction="20000"/>
          </a:bodyPr>
          <a:lstStyle/>
          <a:p>
            <a:pPr>
              <a:lnSpc>
                <a:spcPct val="150000"/>
              </a:lnSpc>
              <a:buNone/>
            </a:pPr>
            <a:r>
              <a:rPr lang="zh-CN" altLang="en-US" sz="2600" b="1" dirty="0" smtClean="0">
                <a:solidFill>
                  <a:schemeClr val="tx1">
                    <a:lumMod val="65000"/>
                    <a:lumOff val="35000"/>
                  </a:schemeClr>
                </a:solidFill>
                <a:latin typeface="幼圆" pitchFamily="49" charset="-122"/>
                <a:ea typeface="幼圆" pitchFamily="49" charset="-122"/>
              </a:rPr>
              <a:t>共</a:t>
            </a:r>
            <a:r>
              <a:rPr lang="en-US" altLang="zh-CN" sz="2600" b="1" dirty="0" smtClean="0">
                <a:solidFill>
                  <a:schemeClr val="tx1">
                    <a:lumMod val="65000"/>
                    <a:lumOff val="35000"/>
                  </a:schemeClr>
                </a:solidFill>
                <a:latin typeface="幼圆" pitchFamily="49" charset="-122"/>
                <a:ea typeface="幼圆" pitchFamily="49" charset="-122"/>
              </a:rPr>
              <a:t>9</a:t>
            </a:r>
            <a:r>
              <a:rPr lang="zh-CN" altLang="en-US" sz="2600" b="1" dirty="0" smtClean="0">
                <a:solidFill>
                  <a:schemeClr val="tx1">
                    <a:lumMod val="65000"/>
                    <a:lumOff val="35000"/>
                  </a:schemeClr>
                </a:solidFill>
                <a:latin typeface="幼圆" pitchFamily="49" charset="-122"/>
                <a:ea typeface="幼圆" pitchFamily="49" charset="-122"/>
              </a:rPr>
              <a:t>条，新增</a:t>
            </a:r>
            <a:r>
              <a:rPr lang="en-US" altLang="zh-CN" sz="2600" b="1" dirty="0" smtClean="0">
                <a:solidFill>
                  <a:schemeClr val="tx1">
                    <a:lumMod val="65000"/>
                    <a:lumOff val="35000"/>
                  </a:schemeClr>
                </a:solidFill>
                <a:latin typeface="幼圆" pitchFamily="49" charset="-122"/>
                <a:ea typeface="幼圆" pitchFamily="49" charset="-122"/>
              </a:rPr>
              <a:t>1</a:t>
            </a:r>
            <a:r>
              <a:rPr lang="zh-CN" altLang="en-US" sz="2600" b="1" dirty="0" smtClean="0">
                <a:solidFill>
                  <a:schemeClr val="tx1">
                    <a:lumMod val="65000"/>
                    <a:lumOff val="35000"/>
                  </a:schemeClr>
                </a:solidFill>
                <a:latin typeface="幼圆" pitchFamily="49" charset="-122"/>
                <a:ea typeface="幼圆" pitchFamily="49" charset="-122"/>
              </a:rPr>
              <a:t>条，修改</a:t>
            </a:r>
            <a:r>
              <a:rPr lang="en-US" altLang="zh-CN" sz="2600" b="1" dirty="0" smtClean="0">
                <a:solidFill>
                  <a:schemeClr val="tx1">
                    <a:lumMod val="65000"/>
                    <a:lumOff val="35000"/>
                  </a:schemeClr>
                </a:solidFill>
                <a:latin typeface="幼圆" pitchFamily="49" charset="-122"/>
                <a:ea typeface="幼圆" pitchFamily="49" charset="-122"/>
              </a:rPr>
              <a:t>5</a:t>
            </a:r>
            <a:r>
              <a:rPr lang="zh-CN" altLang="en-US" sz="2600" b="1" dirty="0" smtClean="0">
                <a:solidFill>
                  <a:schemeClr val="tx1">
                    <a:lumMod val="65000"/>
                    <a:lumOff val="35000"/>
                  </a:schemeClr>
                </a:solidFill>
                <a:latin typeface="幼圆" pitchFamily="49" charset="-122"/>
                <a:ea typeface="幼圆" pitchFamily="49" charset="-122"/>
              </a:rPr>
              <a:t>条</a:t>
            </a:r>
            <a:r>
              <a:rPr lang="zh-CN" altLang="zh-CN" sz="2600" b="1" dirty="0" smtClean="0">
                <a:solidFill>
                  <a:schemeClr val="tx1">
                    <a:lumMod val="65000"/>
                    <a:lumOff val="35000"/>
                  </a:schemeClr>
                </a:solidFill>
                <a:latin typeface="幼圆" pitchFamily="49" charset="-122"/>
                <a:ea typeface="幼圆" pitchFamily="49" charset="-122"/>
              </a:rPr>
              <a:t>。</a:t>
            </a:r>
            <a:endParaRPr lang="zh-CN" altLang="en-US" sz="2600" b="1" dirty="0" smtClean="0">
              <a:solidFill>
                <a:schemeClr val="tx1">
                  <a:lumMod val="65000"/>
                  <a:lumOff val="35000"/>
                </a:schemeClr>
              </a:solidFill>
              <a:latin typeface="幼圆" pitchFamily="49" charset="-122"/>
              <a:ea typeface="幼圆" pitchFamily="49" charset="-122"/>
            </a:endParaRPr>
          </a:p>
          <a:p>
            <a:pPr>
              <a:lnSpc>
                <a:spcPct val="150000"/>
              </a:lnSpc>
              <a:buNone/>
            </a:pPr>
            <a:r>
              <a:rPr lang="zh-CN" altLang="en-US" sz="2800" dirty="0" smtClean="0">
                <a:latin typeface="宋体"/>
                <a:ea typeface="宋体"/>
              </a:rPr>
              <a:t>□</a:t>
            </a:r>
            <a:r>
              <a:rPr lang="zh-CN" altLang="en-US" sz="2600" b="1" dirty="0" smtClean="0">
                <a:solidFill>
                  <a:schemeClr val="tx1">
                    <a:lumMod val="65000"/>
                    <a:lumOff val="35000"/>
                  </a:schemeClr>
                </a:solidFill>
                <a:latin typeface="幼圆" pitchFamily="49" charset="-122"/>
                <a:ea typeface="幼圆" pitchFamily="49" charset="-122"/>
              </a:rPr>
              <a:t>本章认真贯彻习近平总书记关于维护群众利益的重要论述，着眼于解决人民最关心最直接最现实的利益问题，充分吸收党章以及相关党内法规的规定，对侵害群众利益、漠视群众诉求、强迫命令、办事不公、欺压群众、侵害群众民主权利等违反群众纪律的行为作出处分规定。</a:t>
            </a:r>
          </a:p>
          <a:p>
            <a:pPr>
              <a:lnSpc>
                <a:spcPct val="150000"/>
              </a:lnSpc>
              <a:buNone/>
            </a:pPr>
            <a:r>
              <a:rPr lang="zh-CN" altLang="en-US" sz="2800" dirty="0" smtClean="0">
                <a:latin typeface="宋体"/>
                <a:ea typeface="宋体"/>
              </a:rPr>
              <a:t>□</a:t>
            </a:r>
            <a:r>
              <a:rPr lang="zh-CN" altLang="en-US" sz="2600" b="1" dirty="0" smtClean="0">
                <a:solidFill>
                  <a:schemeClr val="tx1">
                    <a:lumMod val="65000"/>
                    <a:lumOff val="35000"/>
                  </a:schemeClr>
                </a:solidFill>
                <a:latin typeface="幼圆" pitchFamily="49" charset="-122"/>
                <a:ea typeface="幼圆" pitchFamily="49" charset="-122"/>
              </a:rPr>
              <a:t>此次修订聚焦整治群众身边腐败问题，对扶贫领域侵害群众利益的行为从重加重处分，增加利用黑恶势力欺压群众、充当黑恶势力“保护伞”行为的处分规定，完善对不作为乱作为等破坏党群、干群关系行为、搞劳民伤财的“形象工程”“政绩工程”等损害群众利益行为的处分规定。</a:t>
            </a:r>
          </a:p>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工作纪律</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normAutofit/>
          </a:bodyPr>
          <a:lstStyle/>
          <a:p>
            <a:pPr>
              <a:lnSpc>
                <a:spcPct val="150000"/>
              </a:lnSpc>
              <a:buNone/>
            </a:pPr>
            <a:r>
              <a:rPr lang="zh-CN" altLang="en-US" sz="2400" b="1" dirty="0" smtClean="0">
                <a:solidFill>
                  <a:schemeClr val="tx1">
                    <a:lumMod val="65000"/>
                    <a:lumOff val="35000"/>
                  </a:schemeClr>
                </a:solidFill>
                <a:latin typeface="幼圆" pitchFamily="49" charset="-122"/>
                <a:ea typeface="幼圆" pitchFamily="49" charset="-122"/>
              </a:rPr>
              <a:t>共</a:t>
            </a:r>
            <a:r>
              <a:rPr lang="en-US" altLang="zh-CN" sz="2400" b="1" dirty="0" smtClean="0">
                <a:solidFill>
                  <a:schemeClr val="tx1">
                    <a:lumMod val="65000"/>
                    <a:lumOff val="35000"/>
                  </a:schemeClr>
                </a:solidFill>
                <a:latin typeface="幼圆" pitchFamily="49" charset="-122"/>
                <a:ea typeface="幼圆" pitchFamily="49" charset="-122"/>
              </a:rPr>
              <a:t>13</a:t>
            </a:r>
            <a:r>
              <a:rPr lang="zh-CN" altLang="en-US" sz="2400" b="1" dirty="0" smtClean="0">
                <a:solidFill>
                  <a:schemeClr val="tx1">
                    <a:lumMod val="65000"/>
                    <a:lumOff val="35000"/>
                  </a:schemeClr>
                </a:solidFill>
                <a:latin typeface="幼圆" pitchFamily="49" charset="-122"/>
                <a:ea typeface="幼圆" pitchFamily="49" charset="-122"/>
              </a:rPr>
              <a:t>条，新增</a:t>
            </a:r>
            <a:r>
              <a:rPr lang="en-US" altLang="zh-CN" sz="2400" b="1" dirty="0" smtClean="0">
                <a:solidFill>
                  <a:schemeClr val="tx1">
                    <a:lumMod val="65000"/>
                    <a:lumOff val="35000"/>
                  </a:schemeClr>
                </a:solidFill>
                <a:latin typeface="幼圆" pitchFamily="49" charset="-122"/>
                <a:ea typeface="幼圆" pitchFamily="49" charset="-122"/>
              </a:rPr>
              <a:t>1</a:t>
            </a:r>
            <a:r>
              <a:rPr lang="zh-CN" altLang="en-US" sz="2400" b="1" dirty="0" smtClean="0">
                <a:solidFill>
                  <a:schemeClr val="tx1">
                    <a:lumMod val="65000"/>
                    <a:lumOff val="35000"/>
                  </a:schemeClr>
                </a:solidFill>
                <a:latin typeface="幼圆" pitchFamily="49" charset="-122"/>
                <a:ea typeface="幼圆" pitchFamily="49" charset="-122"/>
              </a:rPr>
              <a:t>条，修改</a:t>
            </a:r>
            <a:r>
              <a:rPr lang="en-US" altLang="zh-CN" sz="2400" b="1" dirty="0" smtClean="0">
                <a:solidFill>
                  <a:schemeClr val="tx1">
                    <a:lumMod val="65000"/>
                    <a:lumOff val="35000"/>
                  </a:schemeClr>
                </a:solidFill>
                <a:latin typeface="幼圆" pitchFamily="49" charset="-122"/>
                <a:ea typeface="幼圆" pitchFamily="49" charset="-122"/>
              </a:rPr>
              <a:t>4</a:t>
            </a:r>
            <a:r>
              <a:rPr lang="zh-CN" altLang="en-US" sz="2400" b="1" dirty="0" smtClean="0">
                <a:solidFill>
                  <a:schemeClr val="tx1">
                    <a:lumMod val="65000"/>
                    <a:lumOff val="35000"/>
                  </a:schemeClr>
                </a:solidFill>
                <a:latin typeface="幼圆" pitchFamily="49" charset="-122"/>
                <a:ea typeface="幼圆" pitchFamily="49" charset="-122"/>
              </a:rPr>
              <a:t>条。 </a:t>
            </a:r>
          </a:p>
          <a:p>
            <a:pPr>
              <a:lnSpc>
                <a:spcPct val="150000"/>
              </a:lnSpc>
              <a:buNone/>
            </a:pPr>
            <a:r>
              <a:rPr lang="zh-CN" altLang="en-US" sz="2400" dirty="0" smtClean="0">
                <a:latin typeface="宋体"/>
                <a:ea typeface="宋体"/>
              </a:rPr>
              <a:t>□</a:t>
            </a:r>
            <a:r>
              <a:rPr lang="zh-CN" altLang="en-US" sz="2400" b="1" dirty="0" smtClean="0">
                <a:solidFill>
                  <a:schemeClr val="tx1">
                    <a:lumMod val="65000"/>
                    <a:lumOff val="35000"/>
                  </a:schemeClr>
                </a:solidFill>
                <a:latin typeface="幼圆" pitchFamily="49" charset="-122"/>
                <a:ea typeface="幼圆" pitchFamily="49" charset="-122"/>
              </a:rPr>
              <a:t>本章规定的违纪行为主要包括：党组织失职行为，滥用职权和玩忽职守行为，违规干预插手市场经济等活动行为，失泄密行为，违反外事工作纪律等行为。</a:t>
            </a:r>
          </a:p>
          <a:p>
            <a:pPr>
              <a:lnSpc>
                <a:spcPct val="150000"/>
              </a:lnSpc>
              <a:buNone/>
            </a:pPr>
            <a:r>
              <a:rPr lang="zh-CN" altLang="en-US" sz="2400" dirty="0" smtClean="0">
                <a:latin typeface="宋体"/>
                <a:ea typeface="宋体"/>
              </a:rPr>
              <a:t>□</a:t>
            </a:r>
            <a:r>
              <a:rPr lang="zh-CN" altLang="en-US" sz="2400" b="1" dirty="0" smtClean="0">
                <a:solidFill>
                  <a:schemeClr val="tx1">
                    <a:lumMod val="65000"/>
                    <a:lumOff val="35000"/>
                  </a:schemeClr>
                </a:solidFill>
                <a:latin typeface="幼圆" pitchFamily="49" charset="-122"/>
                <a:ea typeface="幼圆" pitchFamily="49" charset="-122"/>
              </a:rPr>
              <a:t>此次修订，主要针对当前突出问题和党的十八大以来的纪律审查实践，增加不贯彻执行新发展理念，对贯彻党中央决策部署只表态不落实、热衷于舆论造势等形式主义、官僚主义行为，强迫下级作虚假汇报的处分规定。</a:t>
            </a:r>
          </a:p>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家味道餐厅结账单显示，当日490毫升的海之蓝白酒消费了13瓶"/>
          <p:cNvPicPr/>
          <p:nvPr/>
        </p:nvPicPr>
        <p:blipFill>
          <a:blip r:embed="rId2" cstate="print"/>
          <a:srcRect/>
          <a:stretch>
            <a:fillRect/>
          </a:stretch>
        </p:blipFill>
        <p:spPr bwMode="auto">
          <a:xfrm>
            <a:off x="899592" y="764704"/>
            <a:ext cx="7344816" cy="5472608"/>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44824"/>
            <a:ext cx="8229600" cy="1944216"/>
          </a:xfrm>
        </p:spPr>
        <p:txBody>
          <a:bodyPr>
            <a:normAutofit/>
          </a:bodyPr>
          <a:lstStyle/>
          <a:p>
            <a:r>
              <a:rPr lang="zh-CN" altLang="en-US" sz="6600" b="1" dirty="0" smtClean="0">
                <a:solidFill>
                  <a:srgbClr val="002060"/>
                </a:solidFill>
                <a:latin typeface="黑体" pitchFamily="49" charset="-122"/>
                <a:ea typeface="黑体" pitchFamily="49" charset="-122"/>
              </a:rPr>
              <a:t>廉洁第一课</a:t>
            </a:r>
            <a:endParaRPr lang="zh-CN" altLang="en-US" sz="6600" b="1" dirty="0">
              <a:solidFill>
                <a:srgbClr val="002060"/>
              </a:solidFill>
              <a:latin typeface="黑体" pitchFamily="49" charset="-122"/>
              <a:ea typeface="黑体" pitchFamily="49" charset="-122"/>
            </a:endParaRPr>
          </a:p>
        </p:txBody>
      </p:sp>
      <p:pic>
        <p:nvPicPr>
          <p:cNvPr id="4" name="图片 3" descr="史国平在被送医后最终猝死"/>
          <p:cNvPicPr/>
          <p:nvPr/>
        </p:nvPicPr>
        <p:blipFill>
          <a:blip r:embed="rId2" cstate="print"/>
          <a:srcRect/>
          <a:stretch>
            <a:fillRect/>
          </a:stretch>
        </p:blipFill>
        <p:spPr bwMode="auto">
          <a:xfrm>
            <a:off x="827584" y="692697"/>
            <a:ext cx="7488832" cy="5544616"/>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生活纪律</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normAutofit/>
          </a:bodyPr>
          <a:lstStyle/>
          <a:p>
            <a:pPr>
              <a:lnSpc>
                <a:spcPct val="150000"/>
              </a:lnSpc>
              <a:buNone/>
            </a:pPr>
            <a:r>
              <a:rPr lang="zh-CN" altLang="en-US" sz="2200" b="1" dirty="0" smtClean="0">
                <a:solidFill>
                  <a:schemeClr val="tx1">
                    <a:lumMod val="65000"/>
                    <a:lumOff val="35000"/>
                  </a:schemeClr>
                </a:solidFill>
                <a:latin typeface="幼圆" pitchFamily="49" charset="-122"/>
                <a:ea typeface="幼圆" pitchFamily="49" charset="-122"/>
              </a:rPr>
              <a:t>共</a:t>
            </a:r>
            <a:r>
              <a:rPr lang="en-US" altLang="zh-CN" sz="2200" b="1" dirty="0" smtClean="0">
                <a:solidFill>
                  <a:schemeClr val="tx1">
                    <a:lumMod val="65000"/>
                    <a:lumOff val="35000"/>
                  </a:schemeClr>
                </a:solidFill>
                <a:latin typeface="幼圆" pitchFamily="49" charset="-122"/>
                <a:ea typeface="幼圆" pitchFamily="49" charset="-122"/>
              </a:rPr>
              <a:t>5</a:t>
            </a:r>
            <a:r>
              <a:rPr lang="zh-CN" altLang="en-US" sz="2200" b="1" dirty="0" smtClean="0">
                <a:solidFill>
                  <a:schemeClr val="tx1">
                    <a:lumMod val="65000"/>
                    <a:lumOff val="35000"/>
                  </a:schemeClr>
                </a:solidFill>
                <a:latin typeface="幼圆" pitchFamily="49" charset="-122"/>
                <a:ea typeface="幼圆" pitchFamily="49" charset="-122"/>
              </a:rPr>
              <a:t>条，新增</a:t>
            </a:r>
            <a:r>
              <a:rPr lang="en-US" altLang="zh-CN" sz="2200" b="1" dirty="0" smtClean="0">
                <a:solidFill>
                  <a:schemeClr val="tx1">
                    <a:lumMod val="65000"/>
                    <a:lumOff val="35000"/>
                  </a:schemeClr>
                </a:solidFill>
                <a:latin typeface="幼圆" pitchFamily="49" charset="-122"/>
                <a:ea typeface="幼圆" pitchFamily="49" charset="-122"/>
              </a:rPr>
              <a:t>1</a:t>
            </a:r>
            <a:r>
              <a:rPr lang="zh-CN" altLang="en-US" sz="2200" b="1" dirty="0" smtClean="0">
                <a:solidFill>
                  <a:schemeClr val="tx1">
                    <a:lumMod val="65000"/>
                    <a:lumOff val="35000"/>
                  </a:schemeClr>
                </a:solidFill>
                <a:latin typeface="幼圆" pitchFamily="49" charset="-122"/>
                <a:ea typeface="幼圆" pitchFamily="49" charset="-122"/>
              </a:rPr>
              <a:t>条，修改</a:t>
            </a:r>
            <a:r>
              <a:rPr lang="en-US" altLang="zh-CN" sz="2200" b="1" dirty="0" smtClean="0">
                <a:solidFill>
                  <a:schemeClr val="tx1">
                    <a:lumMod val="65000"/>
                    <a:lumOff val="35000"/>
                  </a:schemeClr>
                </a:solidFill>
                <a:latin typeface="幼圆" pitchFamily="49" charset="-122"/>
                <a:ea typeface="幼圆" pitchFamily="49" charset="-122"/>
              </a:rPr>
              <a:t>1</a:t>
            </a:r>
            <a:r>
              <a:rPr lang="zh-CN" altLang="en-US" sz="2200" b="1" dirty="0" smtClean="0">
                <a:solidFill>
                  <a:schemeClr val="tx1">
                    <a:lumMod val="65000"/>
                    <a:lumOff val="35000"/>
                  </a:schemeClr>
                </a:solidFill>
                <a:latin typeface="幼圆" pitchFamily="49" charset="-122"/>
                <a:ea typeface="幼圆" pitchFamily="49" charset="-122"/>
              </a:rPr>
              <a:t>条。</a:t>
            </a:r>
          </a:p>
          <a:p>
            <a:pPr>
              <a:lnSpc>
                <a:spcPct val="150000"/>
              </a:lnSpc>
              <a:buNone/>
            </a:pPr>
            <a:r>
              <a:rPr lang="zh-CN" altLang="en-US" sz="2400" dirty="0" smtClean="0">
                <a:latin typeface="宋体"/>
                <a:ea typeface="宋体"/>
              </a:rPr>
              <a:t>□</a:t>
            </a:r>
            <a:r>
              <a:rPr lang="zh-CN" altLang="en-US" sz="2200" b="1" dirty="0" smtClean="0">
                <a:solidFill>
                  <a:schemeClr val="tx1">
                    <a:lumMod val="65000"/>
                    <a:lumOff val="35000"/>
                  </a:schemeClr>
                </a:solidFill>
                <a:latin typeface="幼圆" pitchFamily="49" charset="-122"/>
                <a:ea typeface="幼圆" pitchFamily="49" charset="-122"/>
              </a:rPr>
              <a:t>本章规定的违纪行为主要包括：生活奢靡、贪图享乐、追求低级趣味，违背家庭伦理和社会公德等行为。本章主要是引导广大党员干部增强自律意识，严格约束操守。</a:t>
            </a:r>
          </a:p>
          <a:p>
            <a:pPr>
              <a:lnSpc>
                <a:spcPct val="150000"/>
              </a:lnSpc>
              <a:buNone/>
            </a:pPr>
            <a:r>
              <a:rPr lang="zh-CN" altLang="en-US" sz="2400" dirty="0" smtClean="0">
                <a:latin typeface="宋体"/>
                <a:ea typeface="宋体"/>
              </a:rPr>
              <a:t>□</a:t>
            </a:r>
            <a:r>
              <a:rPr lang="zh-CN" altLang="en-US" sz="2200" b="1" dirty="0" smtClean="0">
                <a:solidFill>
                  <a:schemeClr val="tx1">
                    <a:lumMod val="65000"/>
                    <a:lumOff val="35000"/>
                  </a:schemeClr>
                </a:solidFill>
                <a:latin typeface="幼圆" pitchFamily="49" charset="-122"/>
                <a:ea typeface="幼圆" pitchFamily="49" charset="-122"/>
              </a:rPr>
              <a:t>此次修订，针对部分贪腐官员存在的对配偶、子女失管失教、家风不正等问题，增加第</a:t>
            </a:r>
            <a:r>
              <a:rPr lang="en-US" altLang="zh-CN" sz="2200" b="1" dirty="0" smtClean="0">
                <a:solidFill>
                  <a:schemeClr val="tx1">
                    <a:lumMod val="65000"/>
                    <a:lumOff val="35000"/>
                  </a:schemeClr>
                </a:solidFill>
                <a:latin typeface="幼圆" pitchFamily="49" charset="-122"/>
                <a:ea typeface="幼圆" pitchFamily="49" charset="-122"/>
              </a:rPr>
              <a:t>136</a:t>
            </a:r>
            <a:r>
              <a:rPr lang="zh-CN" altLang="en-US" sz="2200" b="1" dirty="0" smtClean="0">
                <a:solidFill>
                  <a:schemeClr val="tx1">
                    <a:lumMod val="65000"/>
                    <a:lumOff val="35000"/>
                  </a:schemeClr>
                </a:solidFill>
                <a:latin typeface="幼圆" pitchFamily="49" charset="-122"/>
                <a:ea typeface="幼圆" pitchFamily="49" charset="-122"/>
              </a:rPr>
              <a:t>条，不重视家风建设，对配偶、子女及其配偶失管失教等行为的处分规定，以更好落实社会主义核心价值观要求。</a:t>
            </a:r>
          </a:p>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solidFill>
                  <a:srgbClr val="002060"/>
                </a:solidFill>
                <a:latin typeface="黑体" pitchFamily="49" charset="-122"/>
                <a:ea typeface="黑体" pitchFamily="49" charset="-122"/>
              </a:rPr>
              <a:t>监察法</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lstStyle/>
          <a:p>
            <a:pPr algn="ctr">
              <a:lnSpc>
                <a:spcPct val="150000"/>
              </a:lnSpc>
              <a:buNone/>
            </a:pPr>
            <a:endParaRPr lang="en-US" altLang="zh-CN" b="1" dirty="0" smtClean="0">
              <a:solidFill>
                <a:srgbClr val="002060"/>
              </a:solidFill>
              <a:latin typeface="黑体" pitchFamily="49" charset="-122"/>
              <a:ea typeface="黑体" pitchFamily="49" charset="-122"/>
            </a:endParaRPr>
          </a:p>
          <a:p>
            <a:pPr algn="ctr">
              <a:lnSpc>
                <a:spcPct val="150000"/>
              </a:lnSpc>
              <a:buNone/>
            </a:pPr>
            <a:r>
              <a:rPr lang="zh-CN" altLang="en-US" b="1" dirty="0" smtClean="0">
                <a:solidFill>
                  <a:srgbClr val="002060"/>
                </a:solidFill>
                <a:latin typeface="黑体" pitchFamily="49" charset="-122"/>
                <a:ea typeface="黑体" pitchFamily="49" charset="-122"/>
              </a:rPr>
              <a:t>加强对所有行使</a:t>
            </a:r>
            <a:r>
              <a:rPr lang="zh-CN" altLang="en-US" b="1" dirty="0" smtClean="0">
                <a:solidFill>
                  <a:srgbClr val="FF0000"/>
                </a:solidFill>
                <a:latin typeface="黑体" pitchFamily="49" charset="-122"/>
                <a:ea typeface="黑体" pitchFamily="49" charset="-122"/>
              </a:rPr>
              <a:t>公权力</a:t>
            </a:r>
            <a:r>
              <a:rPr lang="zh-CN" altLang="en-US" b="1" dirty="0" smtClean="0">
                <a:solidFill>
                  <a:srgbClr val="002060"/>
                </a:solidFill>
                <a:latin typeface="黑体" pitchFamily="49" charset="-122"/>
                <a:ea typeface="黑体" pitchFamily="49" charset="-122"/>
              </a:rPr>
              <a:t>的</a:t>
            </a:r>
            <a:r>
              <a:rPr lang="zh-CN" altLang="en-US" b="1" dirty="0" smtClean="0">
                <a:solidFill>
                  <a:srgbClr val="FF0000"/>
                </a:solidFill>
                <a:latin typeface="黑体" pitchFamily="49" charset="-122"/>
                <a:ea typeface="黑体" pitchFamily="49" charset="-122"/>
              </a:rPr>
              <a:t>公职人员</a:t>
            </a:r>
            <a:r>
              <a:rPr lang="zh-CN" altLang="en-US" b="1" dirty="0" smtClean="0">
                <a:solidFill>
                  <a:srgbClr val="002060"/>
                </a:solidFill>
                <a:latin typeface="黑体" pitchFamily="49" charset="-122"/>
                <a:ea typeface="黑体" pitchFamily="49" charset="-122"/>
              </a:rPr>
              <a:t>的监督</a:t>
            </a:r>
            <a:endParaRPr lang="en-US" altLang="zh-CN" b="1" dirty="0" smtClean="0">
              <a:solidFill>
                <a:srgbClr val="002060"/>
              </a:solidFill>
              <a:latin typeface="黑体" pitchFamily="49" charset="-122"/>
              <a:ea typeface="黑体" pitchFamily="49" charset="-122"/>
            </a:endParaRPr>
          </a:p>
          <a:p>
            <a:pPr algn="ctr">
              <a:lnSpc>
                <a:spcPct val="150000"/>
              </a:lnSpc>
              <a:buNone/>
            </a:pPr>
            <a:r>
              <a:rPr lang="zh-CN" altLang="en-US" b="1" dirty="0" smtClean="0">
                <a:solidFill>
                  <a:srgbClr val="002060"/>
                </a:solidFill>
                <a:latin typeface="黑体" pitchFamily="49" charset="-122"/>
                <a:ea typeface="黑体" pitchFamily="49" charset="-122"/>
              </a:rPr>
              <a:t>实现国家监察全面覆盖</a:t>
            </a:r>
            <a:endParaRPr lang="en-US" altLang="zh-CN" b="1" dirty="0" smtClean="0">
              <a:solidFill>
                <a:srgbClr val="002060"/>
              </a:solidFill>
              <a:latin typeface="黑体" pitchFamily="49" charset="-122"/>
              <a:ea typeface="黑体" pitchFamily="49" charset="-122"/>
            </a:endParaRPr>
          </a:p>
          <a:p>
            <a:pPr algn="ctr">
              <a:lnSpc>
                <a:spcPct val="150000"/>
              </a:lnSpc>
              <a:buNone/>
            </a:pPr>
            <a:r>
              <a:rPr lang="zh-CN" altLang="en-US" b="1" dirty="0" smtClean="0">
                <a:solidFill>
                  <a:srgbClr val="002060"/>
                </a:solidFill>
                <a:latin typeface="黑体" pitchFamily="49" charset="-122"/>
                <a:ea typeface="黑体" pitchFamily="49" charset="-122"/>
              </a:rPr>
              <a:t>深入开展反腐败工作</a:t>
            </a:r>
            <a:endParaRPr lang="zh-CN" altLang="en-US" b="1" dirty="0">
              <a:solidFill>
                <a:srgbClr val="002060"/>
              </a:solidFill>
              <a:latin typeface="黑体" pitchFamily="49" charset="-122"/>
              <a:ea typeface="黑体" pitchFamily="49" charset="-122"/>
            </a:endParaRPr>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solidFill>
                  <a:srgbClr val="002060"/>
                </a:solidFill>
                <a:latin typeface="黑体" pitchFamily="49" charset="-122"/>
                <a:ea typeface="黑体" pitchFamily="49" charset="-122"/>
              </a:rPr>
              <a:t>监察法</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lstStyle/>
          <a:p>
            <a:pPr>
              <a:buNone/>
            </a:pPr>
            <a:r>
              <a:rPr lang="zh-CN" altLang="en-US" b="1" dirty="0" smtClean="0">
                <a:solidFill>
                  <a:srgbClr val="002060"/>
                </a:solidFill>
                <a:latin typeface="黑体" pitchFamily="49" charset="-122"/>
                <a:ea typeface="黑体" pitchFamily="49" charset="-122"/>
              </a:rPr>
              <a:t>（四）公办的教育、科研、文化、医疗卫生、体育等单位中从事管理的人员；开展反腐败工作</a:t>
            </a:r>
            <a:endParaRPr lang="en-US" altLang="zh-CN" b="1" dirty="0" smtClean="0">
              <a:solidFill>
                <a:srgbClr val="002060"/>
              </a:solidFill>
              <a:latin typeface="黑体" pitchFamily="49" charset="-122"/>
              <a:ea typeface="黑体" pitchFamily="49" charset="-122"/>
            </a:endParaRPr>
          </a:p>
          <a:p>
            <a:pPr>
              <a:buNone/>
            </a:pPr>
            <a:endParaRPr lang="en-US" altLang="zh-CN" b="1" dirty="0" smtClean="0">
              <a:solidFill>
                <a:srgbClr val="002060"/>
              </a:solidFill>
              <a:latin typeface="黑体" pitchFamily="49" charset="-122"/>
              <a:ea typeface="黑体" pitchFamily="49" charset="-122"/>
            </a:endParaRPr>
          </a:p>
          <a:p>
            <a:pPr>
              <a:buNone/>
            </a:pPr>
            <a:r>
              <a:rPr lang="zh-CN" altLang="en-US" b="1" dirty="0" smtClean="0">
                <a:solidFill>
                  <a:srgbClr val="002060"/>
                </a:solidFill>
                <a:latin typeface="黑体" pitchFamily="49" charset="-122"/>
                <a:ea typeface="黑体" pitchFamily="49" charset="-122"/>
              </a:rPr>
              <a:t>（六）其他依法履行公职的人员。</a:t>
            </a:r>
            <a:endParaRPr lang="en-US" altLang="zh-CN" b="1" dirty="0" smtClean="0">
              <a:solidFill>
                <a:srgbClr val="002060"/>
              </a:solidFill>
              <a:latin typeface="黑体" pitchFamily="49" charset="-122"/>
              <a:ea typeface="黑体" pitchFamily="49" charset="-122"/>
            </a:endParaRPr>
          </a:p>
          <a:p>
            <a:pPr>
              <a:buNone/>
            </a:pPr>
            <a:endParaRPr lang="en-US" altLang="zh-CN" b="1" dirty="0" smtClean="0">
              <a:solidFill>
                <a:srgbClr val="002060"/>
              </a:solidFill>
              <a:latin typeface="黑体" pitchFamily="49" charset="-122"/>
              <a:ea typeface="黑体" pitchFamily="49" charset="-122"/>
            </a:endParaRPr>
          </a:p>
          <a:p>
            <a:pPr algn="ctr">
              <a:buNone/>
            </a:pPr>
            <a:r>
              <a:rPr lang="zh-CN" altLang="en-US" b="1" dirty="0" smtClean="0">
                <a:solidFill>
                  <a:srgbClr val="002060"/>
                </a:solidFill>
                <a:latin typeface="黑体" pitchFamily="49" charset="-122"/>
                <a:ea typeface="黑体" pitchFamily="49" charset="-122"/>
              </a:rPr>
              <a:t>（</a:t>
            </a:r>
            <a:r>
              <a:rPr lang="zh-CN" altLang="en-US" b="1" dirty="0" smtClean="0">
                <a:solidFill>
                  <a:srgbClr val="FF0000"/>
                </a:solidFill>
                <a:latin typeface="黑体" pitchFamily="49" charset="-122"/>
                <a:ea typeface="黑体" pitchFamily="49" charset="-122"/>
              </a:rPr>
              <a:t>第三章第十五条</a:t>
            </a:r>
            <a:r>
              <a:rPr lang="zh-CN" altLang="en-US" b="1" dirty="0" smtClean="0">
                <a:solidFill>
                  <a:srgbClr val="002060"/>
                </a:solidFill>
                <a:latin typeface="黑体" pitchFamily="49" charset="-122"/>
                <a:ea typeface="黑体" pitchFamily="49" charset="-122"/>
              </a:rPr>
              <a:t>）</a:t>
            </a:r>
            <a:endParaRPr lang="zh-CN" altLang="en-US" b="1" dirty="0">
              <a:solidFill>
                <a:srgbClr val="002060"/>
              </a:solidFill>
              <a:latin typeface="黑体" pitchFamily="49" charset="-122"/>
              <a:ea typeface="黑体" pitchFamily="49" charset="-122"/>
            </a:endParaRPr>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82154"/>
          </a:xfrm>
        </p:spPr>
        <p:txBody>
          <a:bodyPr>
            <a:normAutofit/>
          </a:bodyPr>
          <a:lstStyle/>
          <a:p>
            <a:r>
              <a:rPr lang="zh-CN" altLang="zh-CN" b="1" dirty="0" smtClean="0">
                <a:solidFill>
                  <a:srgbClr val="002060"/>
                </a:solidFill>
                <a:latin typeface="黑体" pitchFamily="49" charset="-122"/>
                <a:ea typeface="黑体" pitchFamily="49" charset="-122"/>
              </a:rPr>
              <a:t>廉洁自律从</a:t>
            </a:r>
            <a:r>
              <a:rPr lang="zh-CN" altLang="zh-CN" b="1" dirty="0" smtClean="0">
                <a:solidFill>
                  <a:srgbClr val="FF0000"/>
                </a:solidFill>
                <a:latin typeface="黑体" pitchFamily="49" charset="-122"/>
                <a:ea typeface="黑体" pitchFamily="49" charset="-122"/>
              </a:rPr>
              <a:t>心</a:t>
            </a:r>
            <a:r>
              <a:rPr lang="zh-CN" altLang="zh-CN" b="1" dirty="0" smtClean="0">
                <a:solidFill>
                  <a:srgbClr val="002060"/>
                </a:solidFill>
                <a:latin typeface="黑体" pitchFamily="49" charset="-122"/>
                <a:ea typeface="黑体" pitchFamily="49" charset="-122"/>
              </a:rPr>
              <a:t>开始</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a:xfrm>
            <a:off x="323528" y="1600200"/>
            <a:ext cx="8435280" cy="4525963"/>
          </a:xfrm>
        </p:spPr>
        <p:txBody>
          <a:bodyPr>
            <a:normAutofit/>
          </a:bodyPr>
          <a:lstStyle/>
          <a:p>
            <a:pPr>
              <a:lnSpc>
                <a:spcPct val="150000"/>
              </a:lnSpc>
              <a:buNone/>
            </a:pPr>
            <a:endParaRPr lang="en-US" altLang="zh-CN" dirty="0" smtClean="0">
              <a:solidFill>
                <a:srgbClr val="FF0000"/>
              </a:solidFill>
              <a:latin typeface="黑体" pitchFamily="49" charset="-122"/>
              <a:ea typeface="黑体" pitchFamily="49" charset="-122"/>
            </a:endParaRPr>
          </a:p>
          <a:p>
            <a:pPr>
              <a:lnSpc>
                <a:spcPct val="150000"/>
              </a:lnSpc>
              <a:buNone/>
            </a:pPr>
            <a:r>
              <a:rPr lang="zh-CN" altLang="zh-CN" b="1" dirty="0" smtClean="0">
                <a:solidFill>
                  <a:srgbClr val="FF0000"/>
                </a:solidFill>
                <a:latin typeface="黑体" pitchFamily="49" charset="-122"/>
                <a:ea typeface="黑体" pitchFamily="49" charset="-122"/>
              </a:rPr>
              <a:t>常怀敬畏心</a:t>
            </a:r>
            <a:r>
              <a:rPr lang="zh-CN" altLang="en-US" b="1" dirty="0" smtClean="0">
                <a:solidFill>
                  <a:srgbClr val="FF0000"/>
                </a:solidFill>
                <a:latin typeface="黑体" pitchFamily="49" charset="-122"/>
                <a:ea typeface="黑体" pitchFamily="49" charset="-122"/>
              </a:rPr>
              <a:t>：</a:t>
            </a:r>
            <a:r>
              <a:rPr lang="zh-CN" altLang="zh-CN" b="1" dirty="0" smtClean="0">
                <a:solidFill>
                  <a:srgbClr val="002060"/>
                </a:solidFill>
                <a:latin typeface="黑体" pitchFamily="49" charset="-122"/>
                <a:ea typeface="黑体" pitchFamily="49" charset="-122"/>
              </a:rPr>
              <a:t>敬畏历史、敬畏权力、敬畏法纪</a:t>
            </a:r>
          </a:p>
          <a:p>
            <a:pPr>
              <a:lnSpc>
                <a:spcPct val="150000"/>
              </a:lnSpc>
              <a:buNone/>
            </a:pPr>
            <a:r>
              <a:rPr lang="zh-CN" altLang="zh-CN" b="1" dirty="0" smtClean="0">
                <a:solidFill>
                  <a:srgbClr val="FF0000"/>
                </a:solidFill>
                <a:latin typeface="黑体" pitchFamily="49" charset="-122"/>
                <a:ea typeface="黑体" pitchFamily="49" charset="-122"/>
              </a:rPr>
              <a:t>强化纪律心</a:t>
            </a:r>
            <a:r>
              <a:rPr lang="zh-CN" altLang="en-US" b="1" dirty="0" smtClean="0">
                <a:solidFill>
                  <a:srgbClr val="FF0000"/>
                </a:solidFill>
                <a:latin typeface="黑体" pitchFamily="49" charset="-122"/>
                <a:ea typeface="黑体" pitchFamily="49" charset="-122"/>
              </a:rPr>
              <a:t>：</a:t>
            </a:r>
            <a:r>
              <a:rPr lang="zh-CN" altLang="zh-CN" b="1" dirty="0" smtClean="0">
                <a:solidFill>
                  <a:srgbClr val="002060"/>
                </a:solidFill>
                <a:latin typeface="黑体" pitchFamily="49" charset="-122"/>
                <a:ea typeface="黑体" pitchFamily="49" charset="-122"/>
              </a:rPr>
              <a:t>学法知规、躬身力行、严于律己</a:t>
            </a:r>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82154"/>
          </a:xfrm>
        </p:spPr>
        <p:txBody>
          <a:bodyPr>
            <a:normAutofit/>
          </a:bodyPr>
          <a:lstStyle/>
          <a:p>
            <a:r>
              <a:rPr lang="zh-CN" altLang="zh-CN" b="1" dirty="0" smtClean="0">
                <a:solidFill>
                  <a:srgbClr val="002060"/>
                </a:solidFill>
                <a:latin typeface="黑体" pitchFamily="49" charset="-122"/>
                <a:ea typeface="黑体" pitchFamily="49" charset="-122"/>
              </a:rPr>
              <a:t>廉洁自律从</a:t>
            </a:r>
            <a:r>
              <a:rPr lang="zh-CN" altLang="zh-CN" b="1" dirty="0" smtClean="0">
                <a:solidFill>
                  <a:srgbClr val="FF0000"/>
                </a:solidFill>
                <a:latin typeface="黑体" pitchFamily="49" charset="-122"/>
                <a:ea typeface="黑体" pitchFamily="49" charset="-122"/>
              </a:rPr>
              <a:t>心</a:t>
            </a:r>
            <a:r>
              <a:rPr lang="zh-CN" altLang="zh-CN" b="1" dirty="0" smtClean="0">
                <a:solidFill>
                  <a:srgbClr val="002060"/>
                </a:solidFill>
                <a:latin typeface="黑体" pitchFamily="49" charset="-122"/>
                <a:ea typeface="黑体" pitchFamily="49" charset="-122"/>
              </a:rPr>
              <a:t>开始</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a:xfrm>
            <a:off x="323528" y="1600200"/>
            <a:ext cx="8507288" cy="4525963"/>
          </a:xfrm>
        </p:spPr>
        <p:txBody>
          <a:bodyPr>
            <a:normAutofit/>
          </a:bodyPr>
          <a:lstStyle/>
          <a:p>
            <a:pPr>
              <a:lnSpc>
                <a:spcPct val="150000"/>
              </a:lnSpc>
              <a:buNone/>
            </a:pPr>
            <a:endParaRPr lang="en-US" altLang="zh-CN" dirty="0" smtClean="0">
              <a:solidFill>
                <a:srgbClr val="FF0000"/>
              </a:solidFill>
              <a:latin typeface="黑体" pitchFamily="49" charset="-122"/>
              <a:ea typeface="黑体" pitchFamily="49" charset="-122"/>
            </a:endParaRPr>
          </a:p>
          <a:p>
            <a:pPr>
              <a:lnSpc>
                <a:spcPct val="150000"/>
              </a:lnSpc>
              <a:buNone/>
            </a:pPr>
            <a:r>
              <a:rPr lang="zh-CN" altLang="zh-CN" b="1" dirty="0" smtClean="0">
                <a:solidFill>
                  <a:srgbClr val="FF0000"/>
                </a:solidFill>
                <a:latin typeface="黑体" pitchFamily="49" charset="-122"/>
                <a:ea typeface="黑体" pitchFamily="49" charset="-122"/>
              </a:rPr>
              <a:t>预防人情心</a:t>
            </a:r>
            <a:r>
              <a:rPr lang="zh-CN" altLang="en-US" b="1" dirty="0" smtClean="0">
                <a:solidFill>
                  <a:srgbClr val="FF0000"/>
                </a:solidFill>
                <a:latin typeface="黑体" pitchFamily="49" charset="-122"/>
                <a:ea typeface="黑体" pitchFamily="49" charset="-122"/>
              </a:rPr>
              <a:t>：</a:t>
            </a:r>
            <a:r>
              <a:rPr lang="zh-CN" altLang="zh-CN" b="1" dirty="0" smtClean="0">
                <a:solidFill>
                  <a:srgbClr val="002060"/>
                </a:solidFill>
                <a:latin typeface="黑体" pitchFamily="49" charset="-122"/>
                <a:ea typeface="黑体" pitchFamily="49" charset="-122"/>
              </a:rPr>
              <a:t>戒除贪欲、取舍有道、防微杜渐</a:t>
            </a:r>
          </a:p>
          <a:p>
            <a:pPr>
              <a:lnSpc>
                <a:spcPct val="150000"/>
              </a:lnSpc>
              <a:buNone/>
            </a:pPr>
            <a:r>
              <a:rPr lang="zh-CN" altLang="zh-CN" b="1" dirty="0" smtClean="0">
                <a:solidFill>
                  <a:srgbClr val="FF0000"/>
                </a:solidFill>
                <a:latin typeface="黑体" pitchFamily="49" charset="-122"/>
                <a:ea typeface="黑体" pitchFamily="49" charset="-122"/>
              </a:rPr>
              <a:t>坚守正直心</a:t>
            </a:r>
            <a:r>
              <a:rPr lang="zh-CN" altLang="en-US" b="1" dirty="0" smtClean="0">
                <a:solidFill>
                  <a:srgbClr val="FF0000"/>
                </a:solidFill>
                <a:latin typeface="黑体" pitchFamily="49" charset="-122"/>
                <a:ea typeface="黑体" pitchFamily="49" charset="-122"/>
              </a:rPr>
              <a:t>：</a:t>
            </a:r>
            <a:r>
              <a:rPr lang="zh-CN" altLang="zh-CN" b="1" dirty="0" smtClean="0">
                <a:solidFill>
                  <a:srgbClr val="002060"/>
                </a:solidFill>
                <a:latin typeface="黑体" pitchFamily="49" charset="-122"/>
                <a:ea typeface="黑体" pitchFamily="49" charset="-122"/>
              </a:rPr>
              <a:t>诚实守信、爱岗敬业、公道正派</a:t>
            </a:r>
          </a:p>
        </p:txBody>
      </p:sp>
    </p:spTree>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82154"/>
          </a:xfrm>
        </p:spPr>
        <p:txBody>
          <a:bodyPr>
            <a:normAutofit/>
          </a:bodyPr>
          <a:lstStyle/>
          <a:p>
            <a:r>
              <a:rPr lang="zh-CN" altLang="zh-CN" b="1" dirty="0" smtClean="0">
                <a:solidFill>
                  <a:srgbClr val="002060"/>
                </a:solidFill>
                <a:latin typeface="黑体" pitchFamily="49" charset="-122"/>
                <a:ea typeface="黑体" pitchFamily="49" charset="-122"/>
              </a:rPr>
              <a:t>廉洁自律从</a:t>
            </a:r>
            <a:r>
              <a:rPr lang="zh-CN" altLang="zh-CN" b="1" dirty="0" smtClean="0">
                <a:solidFill>
                  <a:srgbClr val="FF0000"/>
                </a:solidFill>
                <a:latin typeface="黑体" pitchFamily="49" charset="-122"/>
                <a:ea typeface="黑体" pitchFamily="49" charset="-122"/>
              </a:rPr>
              <a:t>心</a:t>
            </a:r>
            <a:r>
              <a:rPr lang="zh-CN" altLang="zh-CN" b="1" dirty="0" smtClean="0">
                <a:solidFill>
                  <a:srgbClr val="002060"/>
                </a:solidFill>
                <a:latin typeface="黑体" pitchFamily="49" charset="-122"/>
                <a:ea typeface="黑体" pitchFamily="49" charset="-122"/>
              </a:rPr>
              <a:t>开始</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a:xfrm>
            <a:off x="323528" y="1600200"/>
            <a:ext cx="8435280" cy="4525963"/>
          </a:xfrm>
        </p:spPr>
        <p:txBody>
          <a:bodyPr>
            <a:normAutofit/>
          </a:bodyPr>
          <a:lstStyle/>
          <a:p>
            <a:pPr>
              <a:lnSpc>
                <a:spcPct val="150000"/>
              </a:lnSpc>
              <a:buNone/>
            </a:pPr>
            <a:endParaRPr lang="en-US" altLang="zh-CN" dirty="0" smtClean="0">
              <a:solidFill>
                <a:srgbClr val="FF0000"/>
              </a:solidFill>
              <a:latin typeface="黑体" pitchFamily="49" charset="-122"/>
              <a:ea typeface="黑体" pitchFamily="49" charset="-122"/>
            </a:endParaRPr>
          </a:p>
          <a:p>
            <a:pPr>
              <a:lnSpc>
                <a:spcPct val="150000"/>
              </a:lnSpc>
              <a:buNone/>
            </a:pPr>
            <a:r>
              <a:rPr lang="zh-CN" altLang="zh-CN" b="1" dirty="0" smtClean="0">
                <a:solidFill>
                  <a:srgbClr val="FF0000"/>
                </a:solidFill>
                <a:latin typeface="黑体" pitchFamily="49" charset="-122"/>
                <a:ea typeface="黑体" pitchFamily="49" charset="-122"/>
              </a:rPr>
              <a:t>树立责任心</a:t>
            </a:r>
            <a:r>
              <a:rPr lang="zh-CN" altLang="en-US" b="1" dirty="0" smtClean="0">
                <a:solidFill>
                  <a:srgbClr val="FF0000"/>
                </a:solidFill>
                <a:latin typeface="黑体" pitchFamily="49" charset="-122"/>
                <a:ea typeface="黑体" pitchFamily="49" charset="-122"/>
              </a:rPr>
              <a:t>：</a:t>
            </a:r>
            <a:r>
              <a:rPr lang="zh-CN" altLang="zh-CN" b="1" dirty="0" smtClean="0">
                <a:solidFill>
                  <a:srgbClr val="002060"/>
                </a:solidFill>
                <a:latin typeface="黑体" pitchFamily="49" charset="-122"/>
                <a:ea typeface="黑体" pitchFamily="49" charset="-122"/>
              </a:rPr>
              <a:t>坚持理想、甘于奉献、勇于担当</a:t>
            </a:r>
          </a:p>
          <a:p>
            <a:pPr>
              <a:lnSpc>
                <a:spcPct val="150000"/>
              </a:lnSpc>
              <a:buNone/>
            </a:pPr>
            <a:r>
              <a:rPr lang="zh-CN" altLang="zh-CN" b="1" dirty="0" smtClean="0">
                <a:solidFill>
                  <a:srgbClr val="FF0000"/>
                </a:solidFill>
                <a:latin typeface="黑体" pitchFamily="49" charset="-122"/>
                <a:ea typeface="黑体" pitchFamily="49" charset="-122"/>
              </a:rPr>
              <a:t>培养感恩心</a:t>
            </a:r>
            <a:r>
              <a:rPr lang="zh-CN" altLang="en-US" b="1" dirty="0" smtClean="0">
                <a:solidFill>
                  <a:srgbClr val="FF0000"/>
                </a:solidFill>
                <a:latin typeface="黑体" pitchFamily="49" charset="-122"/>
                <a:ea typeface="黑体" pitchFamily="49" charset="-122"/>
              </a:rPr>
              <a:t>：</a:t>
            </a:r>
            <a:r>
              <a:rPr lang="zh-CN" altLang="zh-CN" b="1" dirty="0" smtClean="0">
                <a:solidFill>
                  <a:srgbClr val="002060"/>
                </a:solidFill>
                <a:latin typeface="黑体" pitchFamily="49" charset="-122"/>
                <a:ea typeface="黑体" pitchFamily="49" charset="-122"/>
              </a:rPr>
              <a:t>感恩组织、感恩家人、感恩收获</a:t>
            </a:r>
            <a:endParaRPr lang="zh-CN" altLang="en-US" b="1" dirty="0" smtClean="0">
              <a:solidFill>
                <a:srgbClr val="002060"/>
              </a:solidFill>
              <a:latin typeface="黑体" pitchFamily="49" charset="-122"/>
              <a:ea typeface="黑体" pitchFamily="49" charset="-122"/>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600200"/>
            <a:ext cx="4186238" cy="4686320"/>
          </a:xfrm>
        </p:spPr>
        <p:txBody>
          <a:bodyPr>
            <a:normAutofit fontScale="92500" lnSpcReduction="10000"/>
          </a:bodyPr>
          <a:lstStyle/>
          <a:p>
            <a:pPr>
              <a:lnSpc>
                <a:spcPct val="160000"/>
              </a:lnSpc>
              <a:buNone/>
            </a:pPr>
            <a:r>
              <a:rPr lang="en-US" altLang="zh-CN" sz="2400" b="1" dirty="0" smtClean="0">
                <a:solidFill>
                  <a:schemeClr val="tx1">
                    <a:lumMod val="65000"/>
                    <a:lumOff val="35000"/>
                  </a:schemeClr>
                </a:solidFill>
                <a:latin typeface="幼圆" pitchFamily="49" charset="-122"/>
                <a:ea typeface="幼圆" pitchFamily="49" charset="-122"/>
              </a:rPr>
              <a:t>  2015</a:t>
            </a:r>
            <a:r>
              <a:rPr lang="zh-CN" altLang="zh-CN" sz="2400" b="1" dirty="0" smtClean="0">
                <a:solidFill>
                  <a:schemeClr val="tx1">
                    <a:lumMod val="65000"/>
                    <a:lumOff val="35000"/>
                  </a:schemeClr>
                </a:solidFill>
                <a:latin typeface="幼圆" pitchFamily="49" charset="-122"/>
                <a:ea typeface="幼圆" pitchFamily="49" charset="-122"/>
              </a:rPr>
              <a:t>年，修订《</a:t>
            </a:r>
            <a:r>
              <a:rPr lang="zh-CN" altLang="en-US" sz="2400" b="1" dirty="0" smtClean="0">
                <a:solidFill>
                  <a:schemeClr val="tx1">
                    <a:lumMod val="65000"/>
                    <a:lumOff val="35000"/>
                  </a:schemeClr>
                </a:solidFill>
                <a:latin typeface="幼圆" pitchFamily="49" charset="-122"/>
                <a:ea typeface="幼圆" pitchFamily="49" charset="-122"/>
              </a:rPr>
              <a:t>中国共产党纪律</a:t>
            </a:r>
            <a:r>
              <a:rPr lang="zh-CN" altLang="zh-CN" sz="2400" b="1" dirty="0" smtClean="0">
                <a:solidFill>
                  <a:schemeClr val="tx1">
                    <a:lumMod val="65000"/>
                    <a:lumOff val="35000"/>
                  </a:schemeClr>
                </a:solidFill>
                <a:latin typeface="幼圆" pitchFamily="49" charset="-122"/>
                <a:ea typeface="幼圆" pitchFamily="49" charset="-122"/>
              </a:rPr>
              <a:t>处分条例》</a:t>
            </a:r>
            <a:endParaRPr lang="en-US" altLang="zh-CN" sz="2400" b="1" dirty="0" smtClean="0">
              <a:solidFill>
                <a:schemeClr val="tx1">
                  <a:lumMod val="65000"/>
                  <a:lumOff val="35000"/>
                </a:schemeClr>
              </a:solidFill>
              <a:latin typeface="幼圆" pitchFamily="49" charset="-122"/>
              <a:ea typeface="幼圆" pitchFamily="49" charset="-122"/>
            </a:endParaRPr>
          </a:p>
          <a:p>
            <a:pPr>
              <a:buNone/>
            </a:pPr>
            <a:endParaRPr lang="en-US" altLang="zh-CN" sz="2400" b="1" dirty="0" smtClean="0">
              <a:solidFill>
                <a:schemeClr val="tx1">
                  <a:lumMod val="65000"/>
                  <a:lumOff val="35000"/>
                </a:schemeClr>
              </a:solidFill>
              <a:latin typeface="幼圆" pitchFamily="49" charset="-122"/>
              <a:ea typeface="幼圆" pitchFamily="49" charset="-122"/>
            </a:endParaRPr>
          </a:p>
          <a:p>
            <a:pPr>
              <a:lnSpc>
                <a:spcPct val="150000"/>
              </a:lnSpc>
              <a:buNone/>
            </a:pPr>
            <a:r>
              <a:rPr lang="en-US" altLang="zh-CN" sz="2400" b="1" dirty="0" smtClean="0">
                <a:solidFill>
                  <a:schemeClr val="tx1">
                    <a:lumMod val="65000"/>
                    <a:lumOff val="35000"/>
                  </a:schemeClr>
                </a:solidFill>
                <a:latin typeface="幼圆" pitchFamily="49" charset="-122"/>
                <a:ea typeface="幼圆" pitchFamily="49" charset="-122"/>
              </a:rPr>
              <a:t> </a:t>
            </a:r>
            <a:r>
              <a:rPr lang="zh-CN" altLang="en-US" sz="2400" dirty="0" smtClean="0">
                <a:latin typeface="宋体"/>
                <a:ea typeface="宋体"/>
              </a:rPr>
              <a:t>□</a:t>
            </a:r>
            <a:r>
              <a:rPr lang="zh-CN" altLang="en-US" sz="2400" b="1" dirty="0" smtClean="0">
                <a:solidFill>
                  <a:schemeClr val="tx1">
                    <a:lumMod val="65000"/>
                    <a:lumOff val="35000"/>
                  </a:schemeClr>
                </a:solidFill>
                <a:latin typeface="幼圆" pitchFamily="49" charset="-122"/>
                <a:ea typeface="幼圆" pitchFamily="49" charset="-122"/>
              </a:rPr>
              <a:t>实现了纪法分开</a:t>
            </a:r>
            <a:endParaRPr lang="en-US" altLang="zh-CN" sz="2400" b="1" dirty="0" smtClean="0">
              <a:solidFill>
                <a:schemeClr val="tx1">
                  <a:lumMod val="65000"/>
                  <a:lumOff val="35000"/>
                </a:schemeClr>
              </a:solidFill>
              <a:latin typeface="幼圆" pitchFamily="49" charset="-122"/>
              <a:ea typeface="幼圆" pitchFamily="49" charset="-122"/>
            </a:endParaRPr>
          </a:p>
          <a:p>
            <a:pPr>
              <a:lnSpc>
                <a:spcPct val="150000"/>
              </a:lnSpc>
              <a:buNone/>
            </a:pPr>
            <a:r>
              <a:rPr lang="zh-CN" altLang="en-US" sz="2400" b="1" dirty="0" smtClean="0">
                <a:solidFill>
                  <a:schemeClr val="tx1">
                    <a:lumMod val="65000"/>
                    <a:lumOff val="35000"/>
                  </a:schemeClr>
                </a:solidFill>
                <a:latin typeface="幼圆" pitchFamily="49" charset="-122"/>
                <a:ea typeface="幼圆" pitchFamily="49" charset="-122"/>
              </a:rPr>
              <a:t> </a:t>
            </a:r>
            <a:r>
              <a:rPr lang="zh-CN" altLang="en-US" sz="2400" dirty="0" smtClean="0">
                <a:latin typeface="宋体"/>
                <a:ea typeface="宋体"/>
              </a:rPr>
              <a:t>□</a:t>
            </a:r>
            <a:r>
              <a:rPr lang="zh-CN" altLang="en-US" sz="2400" b="1" dirty="0" smtClean="0">
                <a:solidFill>
                  <a:schemeClr val="tx1">
                    <a:lumMod val="65000"/>
                    <a:lumOff val="35000"/>
                  </a:schemeClr>
                </a:solidFill>
                <a:latin typeface="幼圆" pitchFamily="49" charset="-122"/>
                <a:ea typeface="幼圆" pitchFamily="49" charset="-122"/>
              </a:rPr>
              <a:t>明确了纪在法前</a:t>
            </a:r>
            <a:endParaRPr lang="en-US" altLang="zh-CN" sz="2400" b="1" dirty="0" smtClean="0">
              <a:solidFill>
                <a:schemeClr val="tx1">
                  <a:lumMod val="65000"/>
                  <a:lumOff val="35000"/>
                </a:schemeClr>
              </a:solidFill>
              <a:latin typeface="幼圆" pitchFamily="49" charset="-122"/>
              <a:ea typeface="幼圆" pitchFamily="49" charset="-122"/>
            </a:endParaRPr>
          </a:p>
          <a:p>
            <a:pPr>
              <a:lnSpc>
                <a:spcPct val="150000"/>
              </a:lnSpc>
              <a:buNone/>
            </a:pPr>
            <a:r>
              <a:rPr lang="zh-CN" altLang="en-US" sz="2400" b="1" dirty="0" smtClean="0">
                <a:solidFill>
                  <a:schemeClr val="tx1">
                    <a:lumMod val="65000"/>
                    <a:lumOff val="35000"/>
                  </a:schemeClr>
                </a:solidFill>
                <a:latin typeface="幼圆" pitchFamily="49" charset="-122"/>
                <a:ea typeface="幼圆" pitchFamily="49" charset="-122"/>
              </a:rPr>
              <a:t> </a:t>
            </a:r>
            <a:r>
              <a:rPr lang="zh-CN" altLang="en-US" sz="2400" dirty="0" smtClean="0">
                <a:latin typeface="宋体"/>
                <a:ea typeface="宋体"/>
              </a:rPr>
              <a:t>□</a:t>
            </a:r>
            <a:r>
              <a:rPr lang="zh-CN" altLang="en-US" sz="2400" b="1" dirty="0" smtClean="0">
                <a:solidFill>
                  <a:schemeClr val="tx1">
                    <a:lumMod val="65000"/>
                    <a:lumOff val="35000"/>
                  </a:schemeClr>
                </a:solidFill>
                <a:latin typeface="幼圆" pitchFamily="49" charset="-122"/>
                <a:ea typeface="幼圆" pitchFamily="49" charset="-122"/>
              </a:rPr>
              <a:t>做到了纪严于法</a:t>
            </a:r>
            <a:endParaRPr lang="en-US" altLang="zh-CN" sz="2400" b="1" dirty="0" smtClean="0">
              <a:solidFill>
                <a:schemeClr val="tx1">
                  <a:lumMod val="65000"/>
                  <a:lumOff val="35000"/>
                </a:schemeClr>
              </a:solidFill>
              <a:latin typeface="幼圆" pitchFamily="49" charset="-122"/>
              <a:ea typeface="幼圆" pitchFamily="49" charset="-122"/>
            </a:endParaRPr>
          </a:p>
          <a:p>
            <a:pPr>
              <a:lnSpc>
                <a:spcPct val="150000"/>
              </a:lnSpc>
              <a:buNone/>
            </a:pPr>
            <a:r>
              <a:rPr lang="zh-CN" altLang="en-US" sz="2400" b="1" dirty="0" smtClean="0">
                <a:solidFill>
                  <a:schemeClr val="tx1">
                    <a:lumMod val="65000"/>
                    <a:lumOff val="35000"/>
                  </a:schemeClr>
                </a:solidFill>
                <a:latin typeface="幼圆" pitchFamily="49" charset="-122"/>
                <a:ea typeface="幼圆" pitchFamily="49" charset="-122"/>
              </a:rPr>
              <a:t> </a:t>
            </a:r>
            <a:r>
              <a:rPr lang="zh-CN" altLang="en-US" sz="2400" dirty="0" smtClean="0">
                <a:latin typeface="宋体"/>
                <a:ea typeface="宋体"/>
              </a:rPr>
              <a:t>□</a:t>
            </a:r>
            <a:r>
              <a:rPr lang="zh-CN" altLang="en-US" sz="2400" b="1" dirty="0" smtClean="0">
                <a:solidFill>
                  <a:schemeClr val="tx1">
                    <a:lumMod val="65000"/>
                    <a:lumOff val="35000"/>
                  </a:schemeClr>
                </a:solidFill>
                <a:latin typeface="幼圆" pitchFamily="49" charset="-122"/>
                <a:ea typeface="幼圆" pitchFamily="49" charset="-122"/>
              </a:rPr>
              <a:t>调整了纪律分类</a:t>
            </a:r>
            <a:endParaRPr lang="en-US" altLang="zh-CN" sz="2400" b="1" dirty="0" smtClean="0">
              <a:solidFill>
                <a:schemeClr val="tx1">
                  <a:lumMod val="65000"/>
                  <a:lumOff val="35000"/>
                </a:schemeClr>
              </a:solidFill>
              <a:latin typeface="幼圆" pitchFamily="49" charset="-122"/>
              <a:ea typeface="幼圆" pitchFamily="49" charset="-122"/>
            </a:endParaRPr>
          </a:p>
          <a:p>
            <a:pPr>
              <a:lnSpc>
                <a:spcPct val="150000"/>
              </a:lnSpc>
              <a:buNone/>
            </a:pPr>
            <a:r>
              <a:rPr lang="zh-CN" altLang="en-US" sz="2400" b="1" dirty="0" smtClean="0">
                <a:solidFill>
                  <a:schemeClr val="tx1">
                    <a:lumMod val="65000"/>
                    <a:lumOff val="35000"/>
                  </a:schemeClr>
                </a:solidFill>
                <a:latin typeface="幼圆" pitchFamily="49" charset="-122"/>
                <a:ea typeface="幼圆" pitchFamily="49" charset="-122"/>
              </a:rPr>
              <a:t> </a:t>
            </a:r>
            <a:r>
              <a:rPr lang="zh-CN" altLang="en-US" sz="2400" dirty="0" smtClean="0">
                <a:latin typeface="宋体"/>
                <a:ea typeface="宋体"/>
              </a:rPr>
              <a:t>□</a:t>
            </a:r>
            <a:r>
              <a:rPr lang="zh-CN" altLang="en-US" sz="2400" b="1" dirty="0" smtClean="0">
                <a:solidFill>
                  <a:schemeClr val="tx1">
                    <a:lumMod val="65000"/>
                    <a:lumOff val="35000"/>
                  </a:schemeClr>
                </a:solidFill>
                <a:latin typeface="幼圆" pitchFamily="49" charset="-122"/>
                <a:ea typeface="幼圆" pitchFamily="49" charset="-122"/>
              </a:rPr>
              <a:t>突出强调政治纪律</a:t>
            </a:r>
            <a:endParaRPr lang="en-US" altLang="zh-CN" sz="2400" b="1" dirty="0" smtClean="0">
              <a:solidFill>
                <a:schemeClr val="tx1">
                  <a:lumMod val="65000"/>
                  <a:lumOff val="35000"/>
                </a:schemeClr>
              </a:solidFill>
              <a:latin typeface="幼圆" pitchFamily="49" charset="-122"/>
              <a:ea typeface="幼圆" pitchFamily="49" charset="-122"/>
            </a:endParaRPr>
          </a:p>
          <a:p>
            <a:pPr>
              <a:lnSpc>
                <a:spcPct val="150000"/>
              </a:lnSpc>
              <a:buNone/>
            </a:pPr>
            <a:r>
              <a:rPr lang="zh-CN" altLang="en-US" sz="2400" b="1" dirty="0" smtClean="0">
                <a:solidFill>
                  <a:schemeClr val="tx1">
                    <a:lumMod val="65000"/>
                    <a:lumOff val="35000"/>
                  </a:schemeClr>
                </a:solidFill>
                <a:latin typeface="幼圆" pitchFamily="49" charset="-122"/>
                <a:ea typeface="幼圆" pitchFamily="49" charset="-122"/>
              </a:rPr>
              <a:t> </a:t>
            </a:r>
            <a:r>
              <a:rPr lang="zh-CN" altLang="en-US" sz="2400" dirty="0" smtClean="0">
                <a:latin typeface="宋体"/>
                <a:ea typeface="宋体"/>
              </a:rPr>
              <a:t>□</a:t>
            </a:r>
            <a:r>
              <a:rPr lang="zh-CN" altLang="en-US" sz="2400" b="1" dirty="0" smtClean="0">
                <a:solidFill>
                  <a:schemeClr val="tx1">
                    <a:lumMod val="65000"/>
                    <a:lumOff val="35000"/>
                  </a:schemeClr>
                </a:solidFill>
                <a:latin typeface="幼圆" pitchFamily="49" charset="-122"/>
                <a:ea typeface="幼圆" pitchFamily="49" charset="-122"/>
              </a:rPr>
              <a:t>落实中央八项规定精神</a:t>
            </a:r>
            <a:endParaRPr lang="en-US" altLang="zh-CN" sz="2400" b="1" dirty="0" smtClean="0">
              <a:solidFill>
                <a:schemeClr val="tx1">
                  <a:lumMod val="65000"/>
                  <a:lumOff val="35000"/>
                </a:schemeClr>
              </a:solidFill>
              <a:latin typeface="幼圆" pitchFamily="49" charset="-122"/>
              <a:ea typeface="幼圆" pitchFamily="49" charset="-122"/>
            </a:endParaRPr>
          </a:p>
          <a:p>
            <a:pPr>
              <a:buNone/>
            </a:pPr>
            <a:endParaRPr lang="en-US" altLang="zh-CN" dirty="0" smtClean="0"/>
          </a:p>
          <a:p>
            <a:pPr>
              <a:buNone/>
            </a:pPr>
            <a:endParaRPr lang="en-US" altLang="zh-CN" dirty="0" smtClean="0"/>
          </a:p>
          <a:p>
            <a:pPr>
              <a:buNone/>
            </a:pPr>
            <a:endParaRPr lang="zh-CN" altLang="en-US" dirty="0"/>
          </a:p>
        </p:txBody>
      </p:sp>
      <p:pic>
        <p:nvPicPr>
          <p:cNvPr id="5" name="Picture 2" descr="C:\Users\zjw\Desktop\20151022081852001.jpg"/>
          <p:cNvPicPr>
            <a:picLocks noChangeAspect="1" noChangeArrowheads="1"/>
          </p:cNvPicPr>
          <p:nvPr/>
        </p:nvPicPr>
        <p:blipFill>
          <a:blip r:embed="rId2" cstate="print"/>
          <a:srcRect/>
          <a:stretch>
            <a:fillRect/>
          </a:stretch>
        </p:blipFill>
        <p:spPr bwMode="auto">
          <a:xfrm>
            <a:off x="5076056" y="1832162"/>
            <a:ext cx="2996406" cy="4333142"/>
          </a:xfrm>
          <a:prstGeom prst="rect">
            <a:avLst/>
          </a:prstGeom>
          <a:noFill/>
        </p:spPr>
      </p:pic>
      <p:sp>
        <p:nvSpPr>
          <p:cNvPr id="6" name="标题 1"/>
          <p:cNvSpPr>
            <a:spLocks noGrp="1"/>
          </p:cNvSpPr>
          <p:nvPr>
            <p:ph type="title"/>
          </p:nvPr>
        </p:nvSpPr>
        <p:spPr>
          <a:xfrm>
            <a:off x="457200" y="274638"/>
            <a:ext cx="8229600" cy="1143000"/>
          </a:xfrm>
        </p:spPr>
        <p:txBody>
          <a:bodyPr/>
          <a:lstStyle/>
          <a:p>
            <a:r>
              <a:rPr lang="zh-CN" altLang="en-US" b="1" dirty="0" smtClean="0">
                <a:solidFill>
                  <a:srgbClr val="002060"/>
                </a:solidFill>
                <a:latin typeface="黑体" pitchFamily="49" charset="-122"/>
                <a:ea typeface="黑体" pitchFamily="49" charset="-122"/>
              </a:rPr>
              <a:t>历次修订背景</a:t>
            </a:r>
            <a:endParaRPr lang="zh-CN" altLang="en-US" dirty="0"/>
          </a:p>
        </p:txBody>
      </p:sp>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algn="ctr">
              <a:lnSpc>
                <a:spcPct val="200000"/>
              </a:lnSpc>
              <a:buNone/>
            </a:pPr>
            <a:r>
              <a:rPr lang="zh-CN" altLang="en-US" sz="5400" b="1" dirty="0" smtClean="0">
                <a:solidFill>
                  <a:srgbClr val="002060"/>
                </a:solidFill>
                <a:latin typeface="黑体" pitchFamily="49" charset="-122"/>
                <a:ea typeface="黑体" pitchFamily="49" charset="-122"/>
              </a:rPr>
              <a:t>谢  谢</a:t>
            </a:r>
            <a:r>
              <a:rPr lang="en-US" altLang="zh-CN" sz="5400" dirty="0" smtClean="0"/>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solidFill>
                  <a:srgbClr val="002060"/>
                </a:solidFill>
                <a:latin typeface="黑体" pitchFamily="49" charset="-122"/>
                <a:ea typeface="黑体" pitchFamily="49" charset="-122"/>
              </a:rPr>
              <a:t>历次修订背景</a:t>
            </a:r>
            <a:endParaRPr lang="zh-CN" altLang="en-US" dirty="0"/>
          </a:p>
        </p:txBody>
      </p:sp>
      <p:sp>
        <p:nvSpPr>
          <p:cNvPr id="3" name="内容占位符 2"/>
          <p:cNvSpPr>
            <a:spLocks noGrp="1"/>
          </p:cNvSpPr>
          <p:nvPr>
            <p:ph idx="1"/>
          </p:nvPr>
        </p:nvSpPr>
        <p:spPr>
          <a:xfrm>
            <a:off x="4071934" y="1700808"/>
            <a:ext cx="4820546" cy="4464496"/>
          </a:xfrm>
        </p:spPr>
        <p:txBody>
          <a:bodyPr>
            <a:normAutofit fontScale="62500" lnSpcReduction="20000"/>
          </a:bodyPr>
          <a:lstStyle/>
          <a:p>
            <a:pPr>
              <a:lnSpc>
                <a:spcPct val="170000"/>
              </a:lnSpc>
              <a:buNone/>
            </a:pPr>
            <a:r>
              <a:rPr lang="en-US" altLang="zh-CN" sz="3400" b="1" dirty="0" smtClean="0">
                <a:solidFill>
                  <a:schemeClr val="accent4"/>
                </a:solidFill>
                <a:latin typeface="幼圆" pitchFamily="49" charset="-122"/>
                <a:ea typeface="幼圆" pitchFamily="49" charset="-122"/>
              </a:rPr>
              <a:t>  </a:t>
            </a:r>
            <a:r>
              <a:rPr lang="zh-CN" altLang="zh-CN" sz="3100" b="1" dirty="0" smtClean="0">
                <a:solidFill>
                  <a:schemeClr val="tx1">
                    <a:lumMod val="65000"/>
                    <a:lumOff val="35000"/>
                  </a:schemeClr>
                </a:solidFill>
                <a:latin typeface="幼圆" pitchFamily="49" charset="-122"/>
                <a:ea typeface="幼圆" pitchFamily="49" charset="-122"/>
              </a:rPr>
              <a:t>落实习近平新时代中国特色社会主义思想和党的十九大精神，着力提高纪律建设的政治性、时代性和针对性。</a:t>
            </a:r>
            <a:endParaRPr lang="en-US" altLang="zh-CN" sz="3100" b="1" dirty="0" smtClean="0">
              <a:solidFill>
                <a:schemeClr val="tx1">
                  <a:lumMod val="65000"/>
                  <a:lumOff val="35000"/>
                </a:schemeClr>
              </a:solidFill>
              <a:latin typeface="幼圆" pitchFamily="49" charset="-122"/>
              <a:ea typeface="幼圆" pitchFamily="49" charset="-122"/>
            </a:endParaRPr>
          </a:p>
          <a:p>
            <a:pPr>
              <a:lnSpc>
                <a:spcPct val="170000"/>
              </a:lnSpc>
              <a:buNone/>
            </a:pPr>
            <a:endParaRPr lang="zh-CN" altLang="en-US" sz="31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3100" b="1" dirty="0" smtClean="0">
                <a:solidFill>
                  <a:schemeClr val="tx1">
                    <a:lumMod val="65000"/>
                    <a:lumOff val="35000"/>
                  </a:schemeClr>
                </a:solidFill>
                <a:latin typeface="幼圆" pitchFamily="49" charset="-122"/>
                <a:ea typeface="幼圆" pitchFamily="49" charset="-122"/>
              </a:rPr>
              <a:t> □</a:t>
            </a:r>
            <a:r>
              <a:rPr lang="zh-CN" altLang="en-US" sz="3100" b="1" dirty="0" smtClean="0">
                <a:solidFill>
                  <a:srgbClr val="FF0000"/>
                </a:solidFill>
                <a:latin typeface="幼圆" pitchFamily="49" charset="-122"/>
                <a:ea typeface="幼圆" pitchFamily="49" charset="-122"/>
              </a:rPr>
              <a:t>政治性</a:t>
            </a:r>
            <a:r>
              <a:rPr lang="zh-CN" altLang="en-US" sz="3100" b="1" dirty="0" smtClean="0">
                <a:solidFill>
                  <a:schemeClr val="tx1">
                    <a:lumMod val="65000"/>
                    <a:lumOff val="35000"/>
                  </a:schemeClr>
                </a:solidFill>
                <a:latin typeface="幼圆" pitchFamily="49" charset="-122"/>
                <a:ea typeface="幼圆" pitchFamily="49" charset="-122"/>
              </a:rPr>
              <a:t>：</a:t>
            </a:r>
            <a:r>
              <a:rPr lang="zh-CN" altLang="zh-CN" sz="3100" b="1" dirty="0" smtClean="0">
                <a:solidFill>
                  <a:schemeClr val="tx1">
                    <a:lumMod val="65000"/>
                    <a:lumOff val="35000"/>
                  </a:schemeClr>
                </a:solidFill>
                <a:latin typeface="幼圆" pitchFamily="49" charset="-122"/>
                <a:ea typeface="幼圆" pitchFamily="49" charset="-122"/>
              </a:rPr>
              <a:t>落实党的十九大提出的加强政治建设要求</a:t>
            </a:r>
            <a:endParaRPr lang="en-US" altLang="zh-CN" sz="31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3100" b="1" dirty="0" smtClean="0">
                <a:solidFill>
                  <a:srgbClr val="FF0000"/>
                </a:solidFill>
                <a:latin typeface="幼圆" pitchFamily="49" charset="-122"/>
                <a:ea typeface="幼圆" pitchFamily="49" charset="-122"/>
              </a:rPr>
              <a:t> </a:t>
            </a:r>
            <a:r>
              <a:rPr lang="zh-CN" altLang="en-US" sz="3100" b="1" dirty="0" smtClean="0">
                <a:solidFill>
                  <a:schemeClr val="tx1">
                    <a:lumMod val="65000"/>
                    <a:lumOff val="35000"/>
                  </a:schemeClr>
                </a:solidFill>
                <a:latin typeface="幼圆" pitchFamily="49" charset="-122"/>
                <a:ea typeface="幼圆" pitchFamily="49" charset="-122"/>
              </a:rPr>
              <a:t>□</a:t>
            </a:r>
            <a:r>
              <a:rPr lang="zh-CN" altLang="en-US" sz="3100" b="1" dirty="0" smtClean="0">
                <a:solidFill>
                  <a:srgbClr val="FF0000"/>
                </a:solidFill>
                <a:latin typeface="幼圆" pitchFamily="49" charset="-122"/>
                <a:ea typeface="幼圆" pitchFamily="49" charset="-122"/>
              </a:rPr>
              <a:t>时代性</a:t>
            </a:r>
            <a:r>
              <a:rPr lang="zh-CN" altLang="en-US" sz="3100" b="1" dirty="0" smtClean="0">
                <a:solidFill>
                  <a:schemeClr val="tx1">
                    <a:lumMod val="65000"/>
                    <a:lumOff val="35000"/>
                  </a:schemeClr>
                </a:solidFill>
                <a:latin typeface="幼圆" pitchFamily="49" charset="-122"/>
                <a:ea typeface="幼圆" pitchFamily="49" charset="-122"/>
              </a:rPr>
              <a:t>：体现</a:t>
            </a:r>
            <a:r>
              <a:rPr lang="zh-CN" altLang="zh-CN" sz="3100" b="1" dirty="0" smtClean="0">
                <a:solidFill>
                  <a:schemeClr val="tx1">
                    <a:lumMod val="65000"/>
                    <a:lumOff val="35000"/>
                  </a:schemeClr>
                </a:solidFill>
                <a:latin typeface="幼圆" pitchFamily="49" charset="-122"/>
                <a:ea typeface="幼圆" pitchFamily="49" charset="-122"/>
              </a:rPr>
              <a:t>党的十八大以来党中央提出的一系列新要求新部署</a:t>
            </a:r>
            <a:endParaRPr lang="zh-CN" altLang="en-US" sz="31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3100" b="1" dirty="0" smtClean="0">
                <a:solidFill>
                  <a:schemeClr val="tx1">
                    <a:lumMod val="65000"/>
                    <a:lumOff val="35000"/>
                  </a:schemeClr>
                </a:solidFill>
                <a:latin typeface="幼圆" pitchFamily="49" charset="-122"/>
                <a:ea typeface="幼圆" pitchFamily="49" charset="-122"/>
              </a:rPr>
              <a:t> □</a:t>
            </a:r>
            <a:r>
              <a:rPr lang="zh-CN" altLang="en-US" sz="3100" b="1" dirty="0" smtClean="0">
                <a:solidFill>
                  <a:srgbClr val="FF0000"/>
                </a:solidFill>
                <a:latin typeface="幼圆" pitchFamily="49" charset="-122"/>
                <a:ea typeface="幼圆" pitchFamily="49" charset="-122"/>
              </a:rPr>
              <a:t>针对性</a:t>
            </a:r>
            <a:r>
              <a:rPr lang="zh-CN" altLang="en-US" sz="3100" b="1" dirty="0" smtClean="0">
                <a:solidFill>
                  <a:schemeClr val="tx1">
                    <a:lumMod val="65000"/>
                    <a:lumOff val="35000"/>
                  </a:schemeClr>
                </a:solidFill>
                <a:latin typeface="幼圆" pitchFamily="49" charset="-122"/>
                <a:ea typeface="幼圆" pitchFamily="49" charset="-122"/>
              </a:rPr>
              <a:t>：坚持问题导向</a:t>
            </a:r>
            <a:endParaRPr lang="en-US" altLang="zh-CN" sz="3100" b="1" dirty="0" smtClean="0">
              <a:solidFill>
                <a:schemeClr val="tx1">
                  <a:lumMod val="65000"/>
                  <a:lumOff val="35000"/>
                </a:schemeClr>
              </a:solidFill>
              <a:latin typeface="幼圆" pitchFamily="49" charset="-122"/>
              <a:ea typeface="幼圆" pitchFamily="49" charset="-122"/>
            </a:endParaRPr>
          </a:p>
          <a:p>
            <a:pPr>
              <a:buNone/>
            </a:pPr>
            <a:endParaRPr lang="en-US" altLang="zh-CN" dirty="0" smtClean="0"/>
          </a:p>
          <a:p>
            <a:pPr>
              <a:buNone/>
            </a:pPr>
            <a:endParaRPr lang="en-US" altLang="zh-CN" dirty="0" smtClean="0"/>
          </a:p>
          <a:p>
            <a:pPr>
              <a:buNone/>
            </a:pPr>
            <a:endParaRPr lang="zh-CN" altLang="en-US" dirty="0"/>
          </a:p>
        </p:txBody>
      </p:sp>
      <p:pic>
        <p:nvPicPr>
          <p:cNvPr id="5" name="图片 4" descr="xi1n.jpg"/>
          <p:cNvPicPr>
            <a:picLocks noChangeAspect="1"/>
          </p:cNvPicPr>
          <p:nvPr/>
        </p:nvPicPr>
        <p:blipFill>
          <a:blip r:embed="rId2" cstate="print"/>
          <a:stretch>
            <a:fillRect/>
          </a:stretch>
        </p:blipFill>
        <p:spPr>
          <a:xfrm>
            <a:off x="214282" y="2000240"/>
            <a:ext cx="3714776" cy="3264500"/>
          </a:xfrm>
          <a:prstGeom prst="rect">
            <a:avLst/>
          </a:prstGeom>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solidFill>
                  <a:srgbClr val="002060"/>
                </a:solidFill>
                <a:latin typeface="黑体" pitchFamily="49" charset="-122"/>
                <a:ea typeface="黑体" pitchFamily="49" charset="-122"/>
              </a:rPr>
              <a:t>历次修订背景</a:t>
            </a:r>
            <a:endParaRPr lang="zh-CN" altLang="en-US" dirty="0"/>
          </a:p>
        </p:txBody>
      </p:sp>
      <p:sp>
        <p:nvSpPr>
          <p:cNvPr id="3" name="内容占位符 2"/>
          <p:cNvSpPr>
            <a:spLocks noGrp="1"/>
          </p:cNvSpPr>
          <p:nvPr>
            <p:ph idx="1"/>
          </p:nvPr>
        </p:nvSpPr>
        <p:spPr>
          <a:xfrm>
            <a:off x="457200" y="1816224"/>
            <a:ext cx="3394720" cy="4061048"/>
          </a:xfrm>
        </p:spPr>
        <p:txBody>
          <a:bodyPr/>
          <a:lstStyle/>
          <a:p>
            <a:pPr>
              <a:lnSpc>
                <a:spcPct val="150000"/>
              </a:lnSpc>
              <a:buNone/>
            </a:pPr>
            <a:r>
              <a:rPr lang="zh-CN" altLang="en-US" sz="2400" dirty="0" smtClean="0">
                <a:latin typeface="宋体"/>
                <a:ea typeface="宋体"/>
              </a:rPr>
              <a:t>□ </a:t>
            </a:r>
            <a:r>
              <a:rPr lang="en-US" altLang="zh-CN" sz="2400" b="1" dirty="0" smtClean="0">
                <a:solidFill>
                  <a:schemeClr val="tx1">
                    <a:lumMod val="65000"/>
                    <a:lumOff val="35000"/>
                  </a:schemeClr>
                </a:solidFill>
                <a:latin typeface="幼圆" pitchFamily="49" charset="-122"/>
                <a:ea typeface="幼圆" pitchFamily="49" charset="-122"/>
              </a:rPr>
              <a:t>2015</a:t>
            </a:r>
            <a:r>
              <a:rPr lang="zh-CN" altLang="en-US" sz="2400" b="1" dirty="0" smtClean="0">
                <a:solidFill>
                  <a:schemeClr val="tx1">
                    <a:lumMod val="65000"/>
                    <a:lumOff val="35000"/>
                  </a:schemeClr>
                </a:solidFill>
                <a:latin typeface="幼圆" pitchFamily="49" charset="-122"/>
                <a:ea typeface="幼圆" pitchFamily="49" charset="-122"/>
              </a:rPr>
              <a:t>年的修订是全面的、颠覆性的修改，是扭转思路、开创新境界新局面的修改</a:t>
            </a:r>
          </a:p>
          <a:p>
            <a:pPr>
              <a:buNone/>
            </a:pPr>
            <a:endParaRPr lang="en-US" altLang="zh-CN" dirty="0" smtClean="0"/>
          </a:p>
          <a:p>
            <a:pPr>
              <a:buNone/>
            </a:pPr>
            <a:endParaRPr lang="en-US" altLang="zh-CN" dirty="0" smtClean="0"/>
          </a:p>
          <a:p>
            <a:pPr>
              <a:buNone/>
            </a:pPr>
            <a:endParaRPr lang="zh-CN" altLang="en-US" dirty="0"/>
          </a:p>
        </p:txBody>
      </p:sp>
      <p:sp>
        <p:nvSpPr>
          <p:cNvPr id="5" name="内容占位符 2"/>
          <p:cNvSpPr txBox="1">
            <a:spLocks/>
          </p:cNvSpPr>
          <p:nvPr/>
        </p:nvSpPr>
        <p:spPr>
          <a:xfrm>
            <a:off x="4427984" y="1752600"/>
            <a:ext cx="4001668" cy="4686320"/>
          </a:xfrm>
          <a:prstGeom prst="rect">
            <a:avLst/>
          </a:prstGeom>
        </p:spPr>
        <p:txBody>
          <a:bodyPr vert="horz" rtlCol="0">
            <a:normAutofit/>
          </a:bodyPr>
          <a:lstStyle/>
          <a:p>
            <a:pPr marL="342900" indent="-342900">
              <a:lnSpc>
                <a:spcPct val="150000"/>
              </a:lnSpc>
              <a:spcBef>
                <a:spcPct val="20000"/>
              </a:spcBef>
              <a:buClr>
                <a:schemeClr val="tx2"/>
              </a:buClr>
              <a:buSzPct val="50000"/>
            </a:pPr>
            <a:r>
              <a:rPr lang="zh-CN" altLang="en-US" sz="2400" dirty="0" smtClean="0">
                <a:latin typeface="宋体"/>
                <a:ea typeface="宋体"/>
              </a:rPr>
              <a:t>□ </a:t>
            </a:r>
            <a:r>
              <a:rPr lang="en-US" altLang="zh-CN" sz="2400" b="1" dirty="0" smtClean="0">
                <a:solidFill>
                  <a:schemeClr val="tx1">
                    <a:lumMod val="65000"/>
                    <a:lumOff val="35000"/>
                  </a:schemeClr>
                </a:solidFill>
                <a:latin typeface="幼圆" pitchFamily="49" charset="-122"/>
                <a:ea typeface="幼圆" pitchFamily="49" charset="-122"/>
              </a:rPr>
              <a:t>2018</a:t>
            </a:r>
            <a:r>
              <a:rPr lang="zh-CN" altLang="zh-CN" sz="2400" b="1" dirty="0" smtClean="0">
                <a:solidFill>
                  <a:schemeClr val="tx1">
                    <a:lumMod val="65000"/>
                    <a:lumOff val="35000"/>
                  </a:schemeClr>
                </a:solidFill>
                <a:latin typeface="幼圆" pitchFamily="49" charset="-122"/>
                <a:ea typeface="幼圆" pitchFamily="49" charset="-122"/>
              </a:rPr>
              <a:t>年对《党纪处分条例》的这次</a:t>
            </a:r>
            <a:r>
              <a:rPr lang="zh-CN" altLang="en-US" sz="2400" b="1" dirty="0" smtClean="0">
                <a:solidFill>
                  <a:schemeClr val="tx1">
                    <a:lumMod val="65000"/>
                    <a:lumOff val="35000"/>
                  </a:schemeClr>
                </a:solidFill>
                <a:latin typeface="幼圆" pitchFamily="49" charset="-122"/>
                <a:ea typeface="幼圆" pitchFamily="49" charset="-122"/>
              </a:rPr>
              <a:t>修订</a:t>
            </a:r>
            <a:r>
              <a:rPr lang="zh-CN" altLang="zh-CN" sz="2400" b="1" dirty="0" smtClean="0">
                <a:solidFill>
                  <a:schemeClr val="tx1">
                    <a:lumMod val="65000"/>
                    <a:lumOff val="35000"/>
                  </a:schemeClr>
                </a:solidFill>
                <a:latin typeface="幼圆" pitchFamily="49" charset="-122"/>
                <a:ea typeface="幼圆" pitchFamily="49" charset="-122"/>
              </a:rPr>
              <a:t>，实际上是对</a:t>
            </a:r>
            <a:r>
              <a:rPr lang="en-US" altLang="zh-CN" sz="2400" b="1" dirty="0" smtClean="0">
                <a:solidFill>
                  <a:schemeClr val="tx1">
                    <a:lumMod val="65000"/>
                    <a:lumOff val="35000"/>
                  </a:schemeClr>
                </a:solidFill>
                <a:latin typeface="幼圆" pitchFamily="49" charset="-122"/>
                <a:ea typeface="幼圆" pitchFamily="49" charset="-122"/>
              </a:rPr>
              <a:t>2015</a:t>
            </a:r>
            <a:r>
              <a:rPr lang="zh-CN" altLang="zh-CN" sz="2400" b="1" dirty="0" smtClean="0">
                <a:solidFill>
                  <a:schemeClr val="tx1">
                    <a:lumMod val="65000"/>
                    <a:lumOff val="35000"/>
                  </a:schemeClr>
                </a:solidFill>
                <a:latin typeface="幼圆" pitchFamily="49" charset="-122"/>
                <a:ea typeface="幼圆" pitchFamily="49" charset="-122"/>
              </a:rPr>
              <a:t>年条例的再补充，再完善，再部署，再动员，再出发。应该说是继往开来，进一步突出重点。</a:t>
            </a:r>
            <a:endParaRPr lang="zh-CN" altLang="en-US" sz="2400" b="1" dirty="0" smtClean="0">
              <a:solidFill>
                <a:schemeClr val="tx1">
                  <a:lumMod val="65000"/>
                  <a:lumOff val="35000"/>
                </a:schemeClr>
              </a:solidFill>
              <a:latin typeface="幼圆" pitchFamily="49" charset="-122"/>
              <a:ea typeface="幼圆" pitchFamily="49" charset="-122"/>
            </a:endParaRPr>
          </a:p>
          <a:p>
            <a:pPr marL="342900" marR="0" lvl="0" indent="-342900" algn="l" defTabSz="914400" rtl="0" eaLnBrk="1" fontAlgn="auto" latinLnBrk="0" hangingPunct="1">
              <a:lnSpc>
                <a:spcPct val="100000"/>
              </a:lnSpc>
              <a:spcBef>
                <a:spcPct val="20000"/>
              </a:spcBef>
              <a:spcAft>
                <a:spcPts val="0"/>
              </a:spcAft>
              <a:buClr>
                <a:schemeClr val="tx2"/>
              </a:buClr>
              <a:buSzPct val="50000"/>
              <a:buFont typeface="Wingdings 2"/>
              <a:buNone/>
              <a:tabLst/>
              <a:defRPr/>
            </a:pPr>
            <a:endParaRPr kumimoji="0" lang="zh-CN" altLang="en-US" sz="3200" b="0" i="0" u="none" strike="noStrike" kern="1200" cap="none" spc="0" normalizeH="0" baseline="0" noProof="0" dirty="0" smtClean="0">
              <a:ln>
                <a:noFill/>
              </a:ln>
              <a:solidFill>
                <a:schemeClr val="tx1"/>
              </a:solidFill>
              <a:effectLst/>
              <a:uLnTx/>
              <a:uFillTx/>
              <a:latin typeface="方正仿宋_GBK" pitchFamily="65" charset="-122"/>
              <a:ea typeface="方正仿宋_GBK" pitchFamily="65" charset="-122"/>
              <a:cs typeface="+mn-cs"/>
            </a:endParaRPr>
          </a:p>
          <a:p>
            <a:pPr marL="342900" marR="0" lvl="0" indent="-342900" algn="l" defTabSz="914400" rtl="0" eaLnBrk="1" fontAlgn="auto" latinLnBrk="0" hangingPunct="1">
              <a:lnSpc>
                <a:spcPct val="100000"/>
              </a:lnSpc>
              <a:spcBef>
                <a:spcPct val="20000"/>
              </a:spcBef>
              <a:spcAft>
                <a:spcPts val="0"/>
              </a:spcAft>
              <a:buClr>
                <a:schemeClr val="tx2"/>
              </a:buClr>
              <a:buSzPct val="50000"/>
              <a:buFont typeface="Wingdings 2"/>
              <a:buNone/>
              <a:tabLst/>
              <a:defRPr/>
            </a:pPr>
            <a:endParaRPr kumimoji="0" lang="en-US" altLang="zh-CN"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tx2"/>
              </a:buClr>
              <a:buSzPct val="50000"/>
              <a:buFont typeface="Wingdings 2"/>
              <a:buNone/>
              <a:tabLst/>
              <a:defRPr/>
            </a:pPr>
            <a:endParaRPr kumimoji="0" lang="en-US" altLang="zh-CN"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tx2"/>
              </a:buClr>
              <a:buSzPct val="50000"/>
              <a:buFont typeface="Wingdings 2"/>
              <a:buNone/>
              <a:tabLst/>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条例主要内容</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lstStyle/>
          <a:p>
            <a:pPr marL="0" lvl="0" indent="471488" fontAlgn="base">
              <a:lnSpc>
                <a:spcPct val="150000"/>
              </a:lnSpc>
              <a:spcBef>
                <a:spcPct val="0"/>
              </a:spcBef>
              <a:spcAft>
                <a:spcPct val="0"/>
              </a:spcAft>
              <a:buClrTx/>
              <a:buSzTx/>
              <a:buNone/>
            </a:pPr>
            <a:r>
              <a:rPr lang="zh-CN" altLang="en-US" sz="2800" b="1" dirty="0" smtClean="0">
                <a:solidFill>
                  <a:schemeClr val="tx1">
                    <a:lumMod val="65000"/>
                    <a:lumOff val="35000"/>
                  </a:schemeClr>
                </a:solidFill>
                <a:latin typeface="幼圆" pitchFamily="49" charset="-122"/>
                <a:ea typeface="幼圆" pitchFamily="49" charset="-122"/>
              </a:rPr>
              <a:t>修订后的</a:t>
            </a:r>
            <a:r>
              <a:rPr lang="zh-CN" altLang="zh-CN" sz="2800" b="1" dirty="0" smtClean="0">
                <a:solidFill>
                  <a:schemeClr val="tx1">
                    <a:lumMod val="65000"/>
                    <a:lumOff val="35000"/>
                  </a:schemeClr>
                </a:solidFill>
                <a:latin typeface="幼圆" pitchFamily="49" charset="-122"/>
                <a:ea typeface="幼圆" pitchFamily="49" charset="-122"/>
              </a:rPr>
              <a:t>《</a:t>
            </a:r>
            <a:r>
              <a:rPr lang="zh-CN" altLang="en-US" sz="2800" b="1" dirty="0" smtClean="0">
                <a:solidFill>
                  <a:schemeClr val="tx1">
                    <a:lumMod val="65000"/>
                    <a:lumOff val="35000"/>
                  </a:schemeClr>
                </a:solidFill>
                <a:latin typeface="幼圆" pitchFamily="49" charset="-122"/>
                <a:ea typeface="幼圆" pitchFamily="49" charset="-122"/>
              </a:rPr>
              <a:t>条例</a:t>
            </a:r>
            <a:r>
              <a:rPr lang="zh-CN" altLang="zh-CN" sz="2800" b="1" dirty="0" smtClean="0">
                <a:solidFill>
                  <a:schemeClr val="tx1">
                    <a:lumMod val="65000"/>
                    <a:lumOff val="35000"/>
                  </a:schemeClr>
                </a:solidFill>
                <a:latin typeface="幼圆" pitchFamily="49" charset="-122"/>
                <a:ea typeface="幼圆" pitchFamily="49" charset="-122"/>
              </a:rPr>
              <a:t>》</a:t>
            </a:r>
            <a:r>
              <a:rPr lang="zh-CN" altLang="en-US" sz="2800" b="1" dirty="0" smtClean="0">
                <a:solidFill>
                  <a:schemeClr val="tx1">
                    <a:lumMod val="65000"/>
                    <a:lumOff val="35000"/>
                  </a:schemeClr>
                </a:solidFill>
                <a:latin typeface="幼圆" pitchFamily="49" charset="-122"/>
                <a:ea typeface="幼圆" pitchFamily="49" charset="-122"/>
              </a:rPr>
              <a:t>共</a:t>
            </a:r>
            <a:r>
              <a:rPr lang="en-US" altLang="zh-CN" sz="2800" b="1" dirty="0" smtClean="0">
                <a:solidFill>
                  <a:schemeClr val="tx1">
                    <a:lumMod val="65000"/>
                    <a:lumOff val="35000"/>
                  </a:schemeClr>
                </a:solidFill>
                <a:latin typeface="幼圆" pitchFamily="49" charset="-122"/>
                <a:ea typeface="幼圆" pitchFamily="49" charset="-122"/>
              </a:rPr>
              <a:t>142</a:t>
            </a:r>
            <a:r>
              <a:rPr lang="zh-CN" altLang="en-US" sz="2800" b="1" dirty="0" smtClean="0">
                <a:solidFill>
                  <a:schemeClr val="tx1">
                    <a:lumMod val="65000"/>
                    <a:lumOff val="35000"/>
                  </a:schemeClr>
                </a:solidFill>
                <a:latin typeface="幼圆" pitchFamily="49" charset="-122"/>
                <a:ea typeface="幼圆" pitchFamily="49" charset="-122"/>
              </a:rPr>
              <a:t>条。与原条例相比，新增</a:t>
            </a:r>
            <a:r>
              <a:rPr lang="en-US" altLang="zh-CN" sz="2800" b="1" dirty="0" smtClean="0">
                <a:solidFill>
                  <a:schemeClr val="tx1">
                    <a:lumMod val="65000"/>
                    <a:lumOff val="35000"/>
                  </a:schemeClr>
                </a:solidFill>
                <a:latin typeface="幼圆" pitchFamily="49" charset="-122"/>
                <a:ea typeface="幼圆" pitchFamily="49" charset="-122"/>
              </a:rPr>
              <a:t>11</a:t>
            </a:r>
            <a:r>
              <a:rPr lang="zh-CN" altLang="en-US" sz="2800" b="1" dirty="0" smtClean="0">
                <a:solidFill>
                  <a:schemeClr val="tx1">
                    <a:lumMod val="65000"/>
                    <a:lumOff val="35000"/>
                  </a:schemeClr>
                </a:solidFill>
                <a:latin typeface="幼圆" pitchFamily="49" charset="-122"/>
                <a:ea typeface="幼圆" pitchFamily="49" charset="-122"/>
              </a:rPr>
              <a:t>条，修改</a:t>
            </a:r>
            <a:r>
              <a:rPr lang="en-US" altLang="zh-CN" sz="2800" b="1" dirty="0" smtClean="0">
                <a:solidFill>
                  <a:schemeClr val="tx1">
                    <a:lumMod val="65000"/>
                    <a:lumOff val="35000"/>
                  </a:schemeClr>
                </a:solidFill>
                <a:latin typeface="幼圆" pitchFamily="49" charset="-122"/>
                <a:ea typeface="幼圆" pitchFamily="49" charset="-122"/>
              </a:rPr>
              <a:t>65</a:t>
            </a:r>
            <a:r>
              <a:rPr lang="zh-CN" altLang="en-US" sz="2800" b="1" dirty="0" smtClean="0">
                <a:solidFill>
                  <a:schemeClr val="tx1">
                    <a:lumMod val="65000"/>
                    <a:lumOff val="35000"/>
                  </a:schemeClr>
                </a:solidFill>
                <a:latin typeface="幼圆" pitchFamily="49" charset="-122"/>
                <a:ea typeface="幼圆" pitchFamily="49" charset="-122"/>
              </a:rPr>
              <a:t>条，整合了</a:t>
            </a:r>
            <a:r>
              <a:rPr lang="en-US" altLang="zh-CN" sz="2800" b="1" dirty="0" smtClean="0">
                <a:solidFill>
                  <a:schemeClr val="tx1">
                    <a:lumMod val="65000"/>
                    <a:lumOff val="35000"/>
                  </a:schemeClr>
                </a:solidFill>
                <a:latin typeface="幼圆" pitchFamily="49" charset="-122"/>
                <a:ea typeface="幼圆" pitchFamily="49" charset="-122"/>
              </a:rPr>
              <a:t>2</a:t>
            </a:r>
            <a:r>
              <a:rPr lang="zh-CN" altLang="en-US" sz="2800" b="1" dirty="0" smtClean="0">
                <a:solidFill>
                  <a:schemeClr val="tx1">
                    <a:lumMod val="65000"/>
                    <a:lumOff val="35000"/>
                  </a:schemeClr>
                </a:solidFill>
                <a:latin typeface="幼圆" pitchFamily="49" charset="-122"/>
                <a:ea typeface="幼圆" pitchFamily="49" charset="-122"/>
              </a:rPr>
              <a:t>条。</a:t>
            </a:r>
            <a:endParaRPr lang="en-US" altLang="zh-CN" sz="2800" b="1" dirty="0" smtClean="0">
              <a:solidFill>
                <a:schemeClr val="tx1">
                  <a:lumMod val="65000"/>
                  <a:lumOff val="35000"/>
                </a:schemeClr>
              </a:solidFill>
              <a:latin typeface="幼圆" pitchFamily="49" charset="-122"/>
              <a:ea typeface="幼圆" pitchFamily="49" charset="-122"/>
            </a:endParaRPr>
          </a:p>
          <a:p>
            <a:pPr marL="0" lvl="0" indent="471488" fontAlgn="base">
              <a:lnSpc>
                <a:spcPct val="150000"/>
              </a:lnSpc>
              <a:spcBef>
                <a:spcPct val="0"/>
              </a:spcBef>
              <a:spcAft>
                <a:spcPct val="0"/>
              </a:spcAft>
              <a:buClrTx/>
              <a:buSzTx/>
              <a:buNone/>
            </a:pPr>
            <a:endParaRPr lang="en-US" altLang="zh-CN" sz="2800" b="1" dirty="0" smtClean="0">
              <a:solidFill>
                <a:schemeClr val="tx1">
                  <a:lumMod val="65000"/>
                  <a:lumOff val="35000"/>
                </a:schemeClr>
              </a:solidFill>
              <a:latin typeface="幼圆" pitchFamily="49" charset="-122"/>
              <a:ea typeface="幼圆" pitchFamily="49" charset="-122"/>
            </a:endParaRPr>
          </a:p>
          <a:p>
            <a:pPr marL="0" lvl="0" indent="471488" fontAlgn="base">
              <a:lnSpc>
                <a:spcPct val="150000"/>
              </a:lnSpc>
              <a:spcBef>
                <a:spcPct val="0"/>
              </a:spcBef>
              <a:spcAft>
                <a:spcPct val="0"/>
              </a:spcAft>
              <a:buClrTx/>
              <a:buSzTx/>
              <a:buNone/>
            </a:pPr>
            <a:r>
              <a:rPr lang="zh-CN" altLang="en-US" sz="2800" b="1" dirty="0" smtClean="0">
                <a:solidFill>
                  <a:schemeClr val="tx1">
                    <a:lumMod val="65000"/>
                    <a:lumOff val="35000"/>
                  </a:schemeClr>
                </a:solidFill>
                <a:latin typeface="幼圆" pitchFamily="49" charset="-122"/>
                <a:ea typeface="幼圆" pitchFamily="49" charset="-122"/>
              </a:rPr>
              <a:t>体例框架保留原</a:t>
            </a:r>
            <a:r>
              <a:rPr lang="en-US" altLang="zh-CN" sz="2800" b="1" dirty="0" smtClean="0">
                <a:solidFill>
                  <a:schemeClr val="tx1">
                    <a:lumMod val="65000"/>
                    <a:lumOff val="35000"/>
                  </a:schemeClr>
                </a:solidFill>
                <a:latin typeface="幼圆" pitchFamily="49" charset="-122"/>
                <a:ea typeface="幼圆" pitchFamily="49" charset="-122"/>
              </a:rPr>
              <a:t>《</a:t>
            </a:r>
            <a:r>
              <a:rPr lang="zh-CN" altLang="en-US" sz="2800" b="1" dirty="0" smtClean="0">
                <a:solidFill>
                  <a:schemeClr val="tx1">
                    <a:lumMod val="65000"/>
                    <a:lumOff val="35000"/>
                  </a:schemeClr>
                </a:solidFill>
                <a:latin typeface="幼圆" pitchFamily="49" charset="-122"/>
                <a:ea typeface="幼圆" pitchFamily="49" charset="-122"/>
              </a:rPr>
              <a:t>条例</a:t>
            </a:r>
            <a:r>
              <a:rPr lang="en-US" altLang="zh-CN" sz="2800" b="1" dirty="0" smtClean="0">
                <a:solidFill>
                  <a:schemeClr val="tx1">
                    <a:lumMod val="65000"/>
                    <a:lumOff val="35000"/>
                  </a:schemeClr>
                </a:solidFill>
                <a:latin typeface="幼圆" pitchFamily="49" charset="-122"/>
                <a:ea typeface="幼圆" pitchFamily="49" charset="-122"/>
              </a:rPr>
              <a:t>》“</a:t>
            </a:r>
            <a:r>
              <a:rPr lang="zh-CN" altLang="en-US" sz="2800" b="1" dirty="0" smtClean="0">
                <a:solidFill>
                  <a:schemeClr val="tx1">
                    <a:lumMod val="65000"/>
                    <a:lumOff val="35000"/>
                  </a:schemeClr>
                </a:solidFill>
                <a:latin typeface="幼圆" pitchFamily="49" charset="-122"/>
                <a:ea typeface="幼圆" pitchFamily="49" charset="-122"/>
              </a:rPr>
              <a:t>总则”“分则”和“附则”三个部分。</a:t>
            </a:r>
            <a:endParaRPr lang="en-US" altLang="zh-CN" sz="2800" b="1" dirty="0" smtClean="0">
              <a:solidFill>
                <a:schemeClr val="tx1">
                  <a:lumMod val="65000"/>
                  <a:lumOff val="35000"/>
                </a:schemeClr>
              </a:solidFill>
              <a:latin typeface="幼圆" pitchFamily="49" charset="-122"/>
              <a:ea typeface="幼圆" pitchFamily="49" charset="-122"/>
            </a:endParaRPr>
          </a:p>
          <a:p>
            <a:pPr>
              <a:buNone/>
            </a:pPr>
            <a:endParaRPr lang="en-US" altLang="zh-CN" dirty="0" smtClean="0"/>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solidFill>
                  <a:srgbClr val="002060"/>
                </a:solidFill>
                <a:latin typeface="黑体" pitchFamily="49" charset="-122"/>
                <a:ea typeface="黑体" pitchFamily="49" charset="-122"/>
              </a:rPr>
              <a:t>条例主要内容</a:t>
            </a:r>
            <a:endParaRPr lang="zh-CN" altLang="en-US" dirty="0"/>
          </a:p>
        </p:txBody>
      </p:sp>
      <p:sp>
        <p:nvSpPr>
          <p:cNvPr id="3" name="内容占位符 2"/>
          <p:cNvSpPr>
            <a:spLocks noGrp="1"/>
          </p:cNvSpPr>
          <p:nvPr>
            <p:ph idx="1"/>
          </p:nvPr>
        </p:nvSpPr>
        <p:spPr/>
        <p:txBody>
          <a:bodyPr>
            <a:normAutofit fontScale="85000" lnSpcReduction="10000"/>
          </a:bodyPr>
          <a:lstStyle/>
          <a:p>
            <a:pPr>
              <a:lnSpc>
                <a:spcPct val="170000"/>
              </a:lnSpc>
              <a:buNone/>
            </a:pPr>
            <a:r>
              <a:rPr lang="zh-CN" altLang="en-US" sz="4000" dirty="0" smtClean="0">
                <a:latin typeface="宋体"/>
                <a:ea typeface="宋体"/>
              </a:rPr>
              <a:t>□</a:t>
            </a:r>
            <a:r>
              <a:rPr lang="zh-CN" altLang="en-US" sz="3800" b="1" dirty="0" smtClean="0">
                <a:solidFill>
                  <a:schemeClr val="tx1">
                    <a:lumMod val="65000"/>
                    <a:lumOff val="35000"/>
                  </a:schemeClr>
                </a:solidFill>
                <a:latin typeface="幼圆" pitchFamily="49" charset="-122"/>
                <a:ea typeface="幼圆" pitchFamily="49" charset="-122"/>
              </a:rPr>
              <a:t>一个指导思想   </a:t>
            </a:r>
            <a:r>
              <a:rPr lang="zh-CN" altLang="en-US" sz="4000" dirty="0" smtClean="0">
                <a:latin typeface="宋体"/>
                <a:ea typeface="宋体"/>
              </a:rPr>
              <a:t>□</a:t>
            </a:r>
            <a:r>
              <a:rPr lang="zh-CN" altLang="en-US" sz="3800" b="1" dirty="0" smtClean="0">
                <a:solidFill>
                  <a:schemeClr val="tx1">
                    <a:lumMod val="65000"/>
                    <a:lumOff val="35000"/>
                  </a:schemeClr>
                </a:solidFill>
                <a:latin typeface="幼圆" pitchFamily="49" charset="-122"/>
                <a:ea typeface="幼圆" pitchFamily="49" charset="-122"/>
              </a:rPr>
              <a:t>“两个维护”</a:t>
            </a:r>
            <a:endParaRPr lang="en-US" altLang="zh-CN" sz="38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4000" dirty="0" smtClean="0">
                <a:latin typeface="宋体"/>
                <a:ea typeface="宋体"/>
              </a:rPr>
              <a:t>□</a:t>
            </a:r>
            <a:r>
              <a:rPr lang="zh-CN" altLang="en-US" sz="3800" b="1" dirty="0" smtClean="0">
                <a:solidFill>
                  <a:schemeClr val="tx1">
                    <a:lumMod val="65000"/>
                    <a:lumOff val="35000"/>
                  </a:schemeClr>
                </a:solidFill>
                <a:latin typeface="幼圆" pitchFamily="49" charset="-122"/>
                <a:ea typeface="幼圆" pitchFamily="49" charset="-122"/>
              </a:rPr>
              <a:t>三个重点       </a:t>
            </a:r>
            <a:r>
              <a:rPr lang="zh-CN" altLang="en-US" sz="4000" dirty="0" smtClean="0">
                <a:latin typeface="宋体"/>
                <a:ea typeface="宋体"/>
              </a:rPr>
              <a:t>□</a:t>
            </a:r>
            <a:r>
              <a:rPr lang="zh-CN" altLang="en-US" sz="3300" b="1" dirty="0" smtClean="0">
                <a:solidFill>
                  <a:schemeClr val="tx1">
                    <a:lumMod val="65000"/>
                    <a:lumOff val="35000"/>
                  </a:schemeClr>
                </a:solidFill>
                <a:latin typeface="幼圆" pitchFamily="49" charset="-122"/>
                <a:ea typeface="幼圆" pitchFamily="49" charset="-122"/>
              </a:rPr>
              <a:t>“四个意识”“四种形态”</a:t>
            </a:r>
            <a:endParaRPr lang="en-US" altLang="zh-CN" sz="33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4000" dirty="0" smtClean="0">
                <a:latin typeface="宋体"/>
                <a:ea typeface="宋体"/>
              </a:rPr>
              <a:t>□</a:t>
            </a:r>
            <a:r>
              <a:rPr lang="zh-CN" altLang="en-US" sz="3300" b="1" dirty="0" smtClean="0">
                <a:solidFill>
                  <a:schemeClr val="tx1">
                    <a:lumMod val="65000"/>
                    <a:lumOff val="35000"/>
                  </a:schemeClr>
                </a:solidFill>
                <a:latin typeface="幼圆" pitchFamily="49" charset="-122"/>
                <a:ea typeface="幼圆" pitchFamily="49" charset="-122"/>
              </a:rPr>
              <a:t>“五处纪法衔接” </a:t>
            </a:r>
            <a:r>
              <a:rPr lang="zh-CN" altLang="en-US" sz="4000" dirty="0" smtClean="0">
                <a:latin typeface="宋体"/>
                <a:ea typeface="宋体"/>
              </a:rPr>
              <a:t>□</a:t>
            </a:r>
            <a:r>
              <a:rPr lang="zh-CN" altLang="en-US" sz="3800" b="1" dirty="0" smtClean="0">
                <a:solidFill>
                  <a:schemeClr val="tx1">
                    <a:lumMod val="65000"/>
                    <a:lumOff val="35000"/>
                  </a:schemeClr>
                </a:solidFill>
                <a:latin typeface="幼圆" pitchFamily="49" charset="-122"/>
                <a:ea typeface="幼圆" pitchFamily="49" charset="-122"/>
              </a:rPr>
              <a:t>六个从严</a:t>
            </a:r>
            <a:endParaRPr lang="en-US" altLang="zh-CN" sz="3800" b="1" dirty="0" smtClean="0">
              <a:solidFill>
                <a:schemeClr val="tx1">
                  <a:lumMod val="65000"/>
                  <a:lumOff val="35000"/>
                </a:schemeClr>
              </a:solidFill>
              <a:latin typeface="幼圆" pitchFamily="49" charset="-122"/>
              <a:ea typeface="幼圆" pitchFamily="49" charset="-122"/>
            </a:endParaRPr>
          </a:p>
          <a:p>
            <a:pPr>
              <a:lnSpc>
                <a:spcPct val="170000"/>
              </a:lnSpc>
              <a:buNone/>
            </a:pPr>
            <a:r>
              <a:rPr lang="zh-CN" altLang="en-US" sz="4000" dirty="0" smtClean="0">
                <a:latin typeface="宋体"/>
                <a:ea typeface="宋体"/>
              </a:rPr>
              <a:t>□</a:t>
            </a:r>
            <a:r>
              <a:rPr lang="zh-CN" altLang="en-US" sz="3800" b="1" dirty="0" smtClean="0">
                <a:solidFill>
                  <a:schemeClr val="tx1">
                    <a:lumMod val="65000"/>
                    <a:lumOff val="35000"/>
                  </a:schemeClr>
                </a:solidFill>
                <a:latin typeface="幼圆" pitchFamily="49" charset="-122"/>
                <a:ea typeface="幼圆" pitchFamily="49" charset="-122"/>
              </a:rPr>
              <a:t>“七个有之”</a:t>
            </a:r>
            <a:r>
              <a:rPr lang="zh-CN" altLang="en-US" sz="4000" dirty="0" smtClean="0">
                <a:latin typeface="宋体"/>
                <a:ea typeface="宋体"/>
              </a:rPr>
              <a:t>   □</a:t>
            </a:r>
            <a:r>
              <a:rPr lang="zh-CN" altLang="en-US" sz="3800" b="1" dirty="0" smtClean="0">
                <a:solidFill>
                  <a:schemeClr val="tx1">
                    <a:lumMod val="65000"/>
                    <a:lumOff val="35000"/>
                  </a:schemeClr>
                </a:solidFill>
                <a:latin typeface="幼圆" pitchFamily="49" charset="-122"/>
                <a:ea typeface="幼圆" pitchFamily="49" charset="-122"/>
              </a:rPr>
              <a:t>“八种典型违纪行为”</a:t>
            </a:r>
            <a:endParaRPr lang="en-US" altLang="zh-CN" sz="3800" b="1" dirty="0" smtClean="0">
              <a:solidFill>
                <a:schemeClr val="tx1">
                  <a:lumMod val="65000"/>
                  <a:lumOff val="35000"/>
                </a:schemeClr>
              </a:solidFill>
              <a:latin typeface="幼圆" pitchFamily="49" charset="-122"/>
              <a:ea typeface="幼圆" pitchFamily="49" charset="-122"/>
            </a:endParaRPr>
          </a:p>
          <a:p>
            <a:pPr>
              <a:buNone/>
            </a:pPr>
            <a:endParaRPr lang="en-US" altLang="zh-CN" dirty="0" smtClean="0"/>
          </a:p>
          <a:p>
            <a:pPr>
              <a:buNone/>
            </a:pPr>
            <a:r>
              <a:rPr lang="en-US" altLang="zh-CN" dirty="0" smtClean="0"/>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2060"/>
                </a:solidFill>
                <a:latin typeface="黑体" pitchFamily="49" charset="-122"/>
                <a:ea typeface="黑体" pitchFamily="49" charset="-122"/>
              </a:rPr>
              <a:t>一个指导思想</a:t>
            </a:r>
            <a:endParaRPr lang="zh-CN" altLang="en-US" b="1" dirty="0">
              <a:solidFill>
                <a:srgbClr val="002060"/>
              </a:solidFill>
              <a:latin typeface="黑体" pitchFamily="49" charset="-122"/>
              <a:ea typeface="黑体" pitchFamily="49" charset="-122"/>
            </a:endParaRPr>
          </a:p>
        </p:txBody>
      </p:sp>
      <p:sp>
        <p:nvSpPr>
          <p:cNvPr id="3" name="内容占位符 2"/>
          <p:cNvSpPr>
            <a:spLocks noGrp="1"/>
          </p:cNvSpPr>
          <p:nvPr>
            <p:ph idx="1"/>
          </p:nvPr>
        </p:nvSpPr>
        <p:spPr/>
        <p:txBody>
          <a:bodyPr>
            <a:normAutofit lnSpcReduction="10000"/>
          </a:bodyPr>
          <a:lstStyle/>
          <a:p>
            <a:pPr algn="just" fontAlgn="base">
              <a:lnSpc>
                <a:spcPct val="130000"/>
              </a:lnSpc>
              <a:spcBef>
                <a:spcPct val="0"/>
              </a:spcBef>
              <a:spcAft>
                <a:spcPct val="0"/>
              </a:spcAft>
              <a:buNone/>
            </a:pPr>
            <a:r>
              <a:rPr lang="zh-CN" altLang="en-US"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习近平新时代中国特色社会主义思想构成了纪律处分条例的纲和魂</a:t>
            </a:r>
            <a:endParaRPr lang="en-US" altLang="zh-CN" sz="2800" b="1" dirty="0" smtClean="0">
              <a:solidFill>
                <a:schemeClr val="tx1">
                  <a:lumMod val="65000"/>
                  <a:lumOff val="35000"/>
                </a:schemeClr>
              </a:solidFill>
              <a:latin typeface="幼圆" pitchFamily="49" charset="-122"/>
              <a:ea typeface="幼圆" pitchFamily="49" charset="-122"/>
            </a:endParaRPr>
          </a:p>
          <a:p>
            <a:pPr algn="just" fontAlgn="base">
              <a:lnSpc>
                <a:spcPct val="130000"/>
              </a:lnSpc>
              <a:spcBef>
                <a:spcPct val="0"/>
              </a:spcBef>
              <a:spcAft>
                <a:spcPct val="0"/>
              </a:spcAft>
              <a:buNone/>
            </a:pPr>
            <a:endParaRPr lang="en-US" altLang="zh-CN" sz="2800" b="1" dirty="0" smtClean="0">
              <a:solidFill>
                <a:schemeClr val="tx1">
                  <a:lumMod val="65000"/>
                  <a:lumOff val="35000"/>
                </a:schemeClr>
              </a:solidFill>
              <a:latin typeface="幼圆" pitchFamily="49" charset="-122"/>
              <a:ea typeface="幼圆" pitchFamily="49" charset="-122"/>
            </a:endParaRPr>
          </a:p>
          <a:p>
            <a:pPr algn="just" fontAlgn="base">
              <a:lnSpc>
                <a:spcPct val="130000"/>
              </a:lnSpc>
              <a:spcBef>
                <a:spcPct val="0"/>
              </a:spcBef>
              <a:spcAft>
                <a:spcPct val="0"/>
              </a:spcAft>
              <a:buNone/>
            </a:pPr>
            <a:r>
              <a:rPr lang="zh-CN" altLang="en-US" dirty="0" smtClean="0">
                <a:latin typeface="宋体"/>
                <a:ea typeface="宋体"/>
              </a:rPr>
              <a:t>□</a:t>
            </a:r>
            <a:r>
              <a:rPr lang="zh-CN" altLang="en-US" sz="2800" b="1" dirty="0" smtClean="0">
                <a:solidFill>
                  <a:schemeClr val="tx1">
                    <a:lumMod val="65000"/>
                    <a:lumOff val="35000"/>
                  </a:schemeClr>
                </a:solidFill>
                <a:latin typeface="幼圆" pitchFamily="49" charset="-122"/>
                <a:ea typeface="幼圆" pitchFamily="49" charset="-122"/>
              </a:rPr>
              <a:t>党的纪律建设必须坚持以马克思列宁主义、毛泽东思想、邓小平理论、“三个代表”重要思想、科学发展观、习近平新时代中国特色社会主义思想为指导</a:t>
            </a:r>
            <a:endParaRPr lang="en-US" altLang="zh-CN" sz="2800" b="1" dirty="0" smtClean="0">
              <a:solidFill>
                <a:schemeClr val="tx1">
                  <a:lumMod val="65000"/>
                  <a:lumOff val="35000"/>
                </a:schemeClr>
              </a:solidFill>
              <a:latin typeface="幼圆" pitchFamily="49" charset="-122"/>
              <a:ea typeface="幼圆" pitchFamily="49" charset="-122"/>
            </a:endParaRPr>
          </a:p>
          <a:p>
            <a:pPr>
              <a:buNone/>
            </a:pPr>
            <a:r>
              <a:rPr lang="en-US" altLang="zh-CN" dirty="0" smtClean="0"/>
              <a:t> </a:t>
            </a:r>
          </a:p>
          <a:p>
            <a:pPr>
              <a:buNone/>
            </a:pPr>
            <a:endParaRPr lang="en-US" altLang="zh-CN" dirty="0" smtClean="0"/>
          </a:p>
          <a:p>
            <a:pPr>
              <a:buNone/>
            </a:pPr>
            <a:endParaRPr lang="en-US" altLang="zh-CN" dirty="0" smtClean="0"/>
          </a:p>
          <a:p>
            <a:pPr>
              <a:buNone/>
            </a:pPr>
            <a:endParaRPr lang="zh-CN" altLang="en-US"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220</TotalTime>
  <Words>2064</Words>
  <Application>Microsoft Office PowerPoint</Application>
  <PresentationFormat>全屏显示(4:3)</PresentationFormat>
  <Paragraphs>227</Paragraphs>
  <Slides>40</Slides>
  <Notes>1</Notes>
  <HiddenSlides>0</HiddenSlides>
  <MMClips>0</MMClips>
  <ScaleCrop>false</ScaleCrop>
  <HeadingPairs>
    <vt:vector size="4" baseType="variant">
      <vt:variant>
        <vt:lpstr>主题</vt:lpstr>
      </vt:variant>
      <vt:variant>
        <vt:i4>1</vt:i4>
      </vt:variant>
      <vt:variant>
        <vt:lpstr>幻灯片标题</vt:lpstr>
      </vt:variant>
      <vt:variant>
        <vt:i4>40</vt:i4>
      </vt:variant>
    </vt:vector>
  </HeadingPairs>
  <TitlesOfParts>
    <vt:vector size="41" baseType="lpstr">
      <vt:lpstr>暗香扑面</vt:lpstr>
      <vt:lpstr>《中国共产党纪律处分条例》 解  读</vt:lpstr>
      <vt:lpstr>党的历史上第四部“党纪处分条例”</vt:lpstr>
      <vt:lpstr>历次修订背景</vt:lpstr>
      <vt:lpstr>历次修订背景</vt:lpstr>
      <vt:lpstr>历次修订背景</vt:lpstr>
      <vt:lpstr>历次修订背景</vt:lpstr>
      <vt:lpstr>条例主要内容</vt:lpstr>
      <vt:lpstr>条例主要内容</vt:lpstr>
      <vt:lpstr>一个指导思想</vt:lpstr>
      <vt:lpstr>两个坚决维护</vt:lpstr>
      <vt:lpstr>三个重点查处</vt:lpstr>
      <vt:lpstr>四个意识</vt:lpstr>
      <vt:lpstr>四种形态</vt:lpstr>
      <vt:lpstr>五处纪法衔接</vt:lpstr>
      <vt:lpstr>六个从严</vt:lpstr>
      <vt:lpstr>七个有之</vt:lpstr>
      <vt:lpstr>新增八种典型违纪行为</vt:lpstr>
      <vt:lpstr>纪律处分种类</vt:lpstr>
      <vt:lpstr>纪律种类</vt:lpstr>
      <vt:lpstr>违反中央八项规定精神问题类别</vt:lpstr>
      <vt:lpstr>政治纪律</vt:lpstr>
      <vt:lpstr>幻灯片 22</vt:lpstr>
      <vt:lpstr>周本顺：政治上的两面人</vt:lpstr>
      <vt:lpstr>幻灯片 24</vt:lpstr>
      <vt:lpstr>幻灯片 25</vt:lpstr>
      <vt:lpstr>幻灯片 26</vt:lpstr>
      <vt:lpstr>组织纪律</vt:lpstr>
      <vt:lpstr>廉洁纪律</vt:lpstr>
      <vt:lpstr>幻灯片 29</vt:lpstr>
      <vt:lpstr>群众纪律</vt:lpstr>
      <vt:lpstr>工作纪律</vt:lpstr>
      <vt:lpstr>幻灯片 32</vt:lpstr>
      <vt:lpstr>廉洁第一课</vt:lpstr>
      <vt:lpstr>生活纪律</vt:lpstr>
      <vt:lpstr>监察法</vt:lpstr>
      <vt:lpstr>监察法</vt:lpstr>
      <vt:lpstr>廉洁自律从心开始</vt:lpstr>
      <vt:lpstr>廉洁自律从心开始</vt:lpstr>
      <vt:lpstr>廉洁自律从心开始</vt:lpstr>
      <vt:lpstr>幻灯片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《中国共产党纪律处分条例》解  读</dc:title>
  <dc:creator>DELL</dc:creator>
  <cp:lastModifiedBy>DELL</cp:lastModifiedBy>
  <cp:revision>18</cp:revision>
  <dcterms:created xsi:type="dcterms:W3CDTF">2018-10-09T06:44:47Z</dcterms:created>
  <dcterms:modified xsi:type="dcterms:W3CDTF">2018-10-15T02:37:50Z</dcterms:modified>
</cp:coreProperties>
</file>